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5"/>
  </p:notesMasterIdLst>
  <p:handoutMasterIdLst>
    <p:handoutMasterId r:id="rId26"/>
  </p:handoutMasterIdLst>
  <p:sldIdLst>
    <p:sldId id="314" r:id="rId5"/>
    <p:sldId id="316" r:id="rId6"/>
    <p:sldId id="318" r:id="rId7"/>
    <p:sldId id="333" r:id="rId8"/>
    <p:sldId id="329" r:id="rId9"/>
    <p:sldId id="326" r:id="rId10"/>
    <p:sldId id="327" r:id="rId11"/>
    <p:sldId id="330" r:id="rId12"/>
    <p:sldId id="328" r:id="rId13"/>
    <p:sldId id="331" r:id="rId14"/>
    <p:sldId id="332" r:id="rId15"/>
    <p:sldId id="334" r:id="rId16"/>
    <p:sldId id="335" r:id="rId17"/>
    <p:sldId id="336" r:id="rId18"/>
    <p:sldId id="337" r:id="rId19"/>
    <p:sldId id="338" r:id="rId20"/>
    <p:sldId id="342" r:id="rId21"/>
    <p:sldId id="340" r:id="rId22"/>
    <p:sldId id="341" r:id="rId23"/>
    <p:sldId id="30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DAD0"/>
    <a:srgbClr val="B381D9"/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5388" autoAdjust="0"/>
  </p:normalViewPr>
  <p:slideViewPr>
    <p:cSldViewPr snapToGrid="0">
      <p:cViewPr varScale="1">
        <p:scale>
          <a:sx n="155" d="100"/>
          <a:sy n="155" d="100"/>
        </p:scale>
        <p:origin x="2790" y="150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32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8554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872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0331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1343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7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1096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3380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1680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219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505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971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132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555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3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995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075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5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73681"/>
            <a:ext cx="5674360" cy="3200400"/>
          </a:xfrm>
        </p:spPr>
        <p:txBody>
          <a:bodyPr/>
          <a:lstStyle/>
          <a:p>
            <a:pPr algn="r"/>
            <a:r>
              <a:rPr lang="en-US" dirty="0"/>
              <a:t>GitHub Actions</a:t>
            </a:r>
            <a:br>
              <a:rPr lang="en-US" dirty="0"/>
            </a:br>
            <a:r>
              <a:rPr lang="en-US" dirty="0"/>
              <a:t>IL DEVOPS 4/18/24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242C58C-ED34-F746-EC29-966E1A5D3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1668" y="722227"/>
            <a:ext cx="1443681" cy="144368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BEC9A04-FF2F-4A13-C325-7961DB3031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75388" y="1005793"/>
            <a:ext cx="2465301" cy="8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Runners: Self-hosted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11363"/>
            <a:ext cx="8003178" cy="4155757"/>
          </a:xfrm>
        </p:spPr>
        <p:txBody>
          <a:bodyPr>
            <a:normAutofit/>
          </a:bodyPr>
          <a:lstStyle/>
          <a:p>
            <a:r>
              <a:rPr lang="en-US" dirty="0">
                <a:cs typeface="Calibri"/>
              </a:rPr>
              <a:t>Better OS support</a:t>
            </a:r>
          </a:p>
          <a:p>
            <a:pPr lvl="1"/>
            <a:r>
              <a:rPr lang="en-US" dirty="0">
                <a:cs typeface="Calibri"/>
              </a:rPr>
              <a:t>More flavors of Linux (RHEL, Fedora, etc.)</a:t>
            </a:r>
          </a:p>
          <a:p>
            <a:pPr lvl="1"/>
            <a:r>
              <a:rPr lang="en-US" dirty="0">
                <a:cs typeface="Calibri"/>
              </a:rPr>
              <a:t>Windows client support (7, 8, 10)</a:t>
            </a:r>
          </a:p>
          <a:p>
            <a:r>
              <a:rPr lang="en-US" dirty="0">
                <a:cs typeface="Calibri"/>
              </a:rPr>
              <a:t>Privately hosted by you</a:t>
            </a:r>
          </a:p>
          <a:p>
            <a:pPr lvl="1"/>
            <a:r>
              <a:rPr lang="en-US" dirty="0">
                <a:cs typeface="Calibri"/>
              </a:rPr>
              <a:t>Physical machines, VMs, Containers, Kubernetes (ARC)</a:t>
            </a:r>
          </a:p>
          <a:p>
            <a:pPr lvl="1"/>
            <a:r>
              <a:rPr lang="en-US" dirty="0">
                <a:cs typeface="Calibri"/>
              </a:rPr>
              <a:t>Full control of specs (CPU, RAM, Disk)</a:t>
            </a:r>
          </a:p>
          <a:p>
            <a:pPr lvl="1"/>
            <a:r>
              <a:rPr lang="en-US" dirty="0">
                <a:cs typeface="Calibri"/>
              </a:rPr>
              <a:t>Requires maintenance (patches, updates, fixes, etc.)</a:t>
            </a:r>
          </a:p>
          <a:p>
            <a:pPr lvl="1"/>
            <a:r>
              <a:rPr lang="en-US" dirty="0">
                <a:cs typeface="Calibri"/>
              </a:rPr>
              <a:t>You must install the GitHub Runner agent and connect/authenticate to your GitHub account</a:t>
            </a:r>
          </a:p>
          <a:p>
            <a:r>
              <a:rPr lang="en-US" dirty="0">
                <a:cs typeface="Calibri"/>
              </a:rPr>
              <a:t>Cost:  Free</a:t>
            </a:r>
          </a:p>
          <a:p>
            <a:pPr lvl="1"/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2909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3.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11363"/>
            <a:ext cx="5269770" cy="4155757"/>
          </a:xfrm>
        </p:spPr>
        <p:txBody>
          <a:bodyPr/>
          <a:lstStyle/>
          <a:p>
            <a:r>
              <a:rPr lang="en-US" dirty="0">
                <a:cs typeface="Calibri"/>
              </a:rPr>
              <a:t>Steps can do 1 of 3 things:</a:t>
            </a:r>
          </a:p>
          <a:p>
            <a:pPr lvl="1"/>
            <a:r>
              <a:rPr lang="en-US" dirty="0">
                <a:cs typeface="Calibri"/>
              </a:rPr>
              <a:t>Run a command (aka “run”)</a:t>
            </a:r>
          </a:p>
          <a:p>
            <a:pPr lvl="1"/>
            <a:r>
              <a:rPr lang="en-US" dirty="0">
                <a:cs typeface="Calibri"/>
              </a:rPr>
              <a:t>Run a GitHub Action (aka “uses”)</a:t>
            </a:r>
          </a:p>
          <a:p>
            <a:pPr lvl="1"/>
            <a:r>
              <a:rPr lang="en-US" dirty="0">
                <a:cs typeface="Calibri"/>
              </a:rPr>
              <a:t>Run a Docker Container (aka “uses: docker”)</a:t>
            </a:r>
          </a:p>
          <a:p>
            <a:r>
              <a:rPr lang="en-US" dirty="0">
                <a:cs typeface="Calibri"/>
              </a:rPr>
              <a:t>The Runner executes the Steps one-by-one in order</a:t>
            </a:r>
          </a:p>
          <a:p>
            <a:r>
              <a:rPr lang="en-US" dirty="0">
                <a:cs typeface="Calibri"/>
              </a:rPr>
              <a:t>Steps in the same Job share the filesystem on the Runner</a:t>
            </a:r>
          </a:p>
          <a:p>
            <a:r>
              <a:rPr lang="en-US" dirty="0">
                <a:cs typeface="Calibri"/>
              </a:rPr>
              <a:t>Each Step runs in its own process on the Runner</a:t>
            </a:r>
          </a:p>
          <a:p>
            <a:endParaRPr lang="en-US" cap="none" dirty="0">
              <a:cs typeface="Calibri"/>
            </a:endParaRPr>
          </a:p>
          <a:p>
            <a:endParaRPr lang="en-US" cap="none" dirty="0">
              <a:cs typeface="Calibri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B01510-6FDD-748A-6432-DD379D8B8679}"/>
              </a:ext>
            </a:extLst>
          </p:cNvPr>
          <p:cNvSpPr/>
          <p:nvPr/>
        </p:nvSpPr>
        <p:spPr>
          <a:xfrm>
            <a:off x="6741309" y="877205"/>
            <a:ext cx="4897321" cy="5289915"/>
          </a:xfrm>
          <a:prstGeom prst="roundRect">
            <a:avLst>
              <a:gd name="adj" fmla="val 2523"/>
            </a:avLst>
          </a:prstGeom>
          <a:effectLst>
            <a:glow rad="228600">
              <a:srgbClr val="B381D9">
                <a:alpha val="40000"/>
              </a:srgbClr>
            </a:glow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Workflow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460268E-2558-DD39-3C37-96EB11B42F87}"/>
              </a:ext>
            </a:extLst>
          </p:cNvPr>
          <p:cNvSpPr/>
          <p:nvPr/>
        </p:nvSpPr>
        <p:spPr>
          <a:xfrm>
            <a:off x="7069173" y="2167479"/>
            <a:ext cx="1258432" cy="3282878"/>
          </a:xfrm>
          <a:prstGeom prst="roundRect">
            <a:avLst>
              <a:gd name="adj" fmla="val 5156"/>
            </a:avLst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Job 1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FC82622-C127-EB40-F2E0-9C0FF824F032}"/>
              </a:ext>
            </a:extLst>
          </p:cNvPr>
          <p:cNvSpPr/>
          <p:nvPr/>
        </p:nvSpPr>
        <p:spPr>
          <a:xfrm>
            <a:off x="7281175" y="2798483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run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EEACC0E-69AB-D4D8-4AED-520593934EDE}"/>
              </a:ext>
            </a:extLst>
          </p:cNvPr>
          <p:cNvSpPr/>
          <p:nvPr/>
        </p:nvSpPr>
        <p:spPr>
          <a:xfrm>
            <a:off x="7281175" y="3500383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ln>
            <a:prstDash val="soli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action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B58C298-FD2F-E1CA-EF21-1D49815CBFBE}"/>
              </a:ext>
            </a:extLst>
          </p:cNvPr>
          <p:cNvSpPr/>
          <p:nvPr/>
        </p:nvSpPr>
        <p:spPr>
          <a:xfrm>
            <a:off x="7281175" y="4207895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ln>
            <a:prstDash val="soli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docker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DE83A41-7442-D836-6A78-BD381A35A78B}"/>
              </a:ext>
            </a:extLst>
          </p:cNvPr>
          <p:cNvSpPr/>
          <p:nvPr/>
        </p:nvSpPr>
        <p:spPr>
          <a:xfrm>
            <a:off x="8539607" y="2167478"/>
            <a:ext cx="1258432" cy="3282877"/>
          </a:xfrm>
          <a:prstGeom prst="roundRect">
            <a:avLst>
              <a:gd name="adj" fmla="val 5156"/>
            </a:avLst>
          </a:prstGeom>
          <a:ln>
            <a:prstDash val="dash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Job 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BC984DD-E05B-CAF0-305A-A75D36621FD1}"/>
              </a:ext>
            </a:extLst>
          </p:cNvPr>
          <p:cNvSpPr/>
          <p:nvPr/>
        </p:nvSpPr>
        <p:spPr>
          <a:xfrm>
            <a:off x="8751609" y="2798483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run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1299264-9798-B15E-D441-E866D590A9CF}"/>
              </a:ext>
            </a:extLst>
          </p:cNvPr>
          <p:cNvSpPr/>
          <p:nvPr/>
        </p:nvSpPr>
        <p:spPr>
          <a:xfrm>
            <a:off x="8751609" y="3500383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ln>
            <a:prstDash val="soli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action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38340BC-674B-7352-E780-760C37BD8D50}"/>
              </a:ext>
            </a:extLst>
          </p:cNvPr>
          <p:cNvSpPr/>
          <p:nvPr/>
        </p:nvSpPr>
        <p:spPr>
          <a:xfrm>
            <a:off x="8751609" y="4207895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ln>
            <a:prstDash val="soli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ysClr val="windowText" lastClr="000000"/>
                </a:solidFill>
              </a:rPr>
              <a:t>docker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8E5D9EC-55FD-0411-B544-8F318A0693B3}"/>
              </a:ext>
            </a:extLst>
          </p:cNvPr>
          <p:cNvSpPr/>
          <p:nvPr/>
        </p:nvSpPr>
        <p:spPr>
          <a:xfrm>
            <a:off x="10014147" y="2167479"/>
            <a:ext cx="1258432" cy="3282876"/>
          </a:xfrm>
          <a:prstGeom prst="roundRect">
            <a:avLst>
              <a:gd name="adj" fmla="val 5156"/>
            </a:avLst>
          </a:prstGeom>
          <a:ln>
            <a:prstDash val="dash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Job 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DB46B3-826A-9DB6-5283-5DE07410EF89}"/>
              </a:ext>
            </a:extLst>
          </p:cNvPr>
          <p:cNvSpPr/>
          <p:nvPr/>
        </p:nvSpPr>
        <p:spPr>
          <a:xfrm>
            <a:off x="10226149" y="2798483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run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6CD2E5F-CE75-EC73-4255-C3321616860B}"/>
              </a:ext>
            </a:extLst>
          </p:cNvPr>
          <p:cNvSpPr/>
          <p:nvPr/>
        </p:nvSpPr>
        <p:spPr>
          <a:xfrm>
            <a:off x="10226149" y="3500383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ln>
            <a:prstDash val="soli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action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07AF7E9-2CEF-B644-E47A-ABA4F18935D1}"/>
              </a:ext>
            </a:extLst>
          </p:cNvPr>
          <p:cNvSpPr/>
          <p:nvPr/>
        </p:nvSpPr>
        <p:spPr>
          <a:xfrm>
            <a:off x="10226149" y="4207895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ln>
            <a:prstDash val="soli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ysClr val="windowText" lastClr="000000"/>
                </a:solidFill>
              </a:rPr>
              <a:t>docker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C173FC9-B5C3-2ECA-D0BA-D47A26570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6495" y="5238951"/>
            <a:ext cx="472830" cy="422808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35FA68C-5A07-39DD-5A4D-62CFC42C3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6248" y="5238951"/>
            <a:ext cx="472830" cy="422808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E67A362-DA4D-0765-96D1-9F3B674858B3}"/>
              </a:ext>
            </a:extLst>
          </p:cNvPr>
          <p:cNvSpPr txBox="1"/>
          <p:nvPr/>
        </p:nvSpPr>
        <p:spPr>
          <a:xfrm>
            <a:off x="7281657" y="5614139"/>
            <a:ext cx="876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Runner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ECCEA0-4B1D-6630-FCAF-FFB87730357A}"/>
              </a:ext>
            </a:extLst>
          </p:cNvPr>
          <p:cNvSpPr txBox="1"/>
          <p:nvPr/>
        </p:nvSpPr>
        <p:spPr>
          <a:xfrm>
            <a:off x="8753949" y="5606691"/>
            <a:ext cx="876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Runner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CB98B2-C94B-C0B6-FA1D-BDD6BF82DA3C}"/>
              </a:ext>
            </a:extLst>
          </p:cNvPr>
          <p:cNvSpPr txBox="1"/>
          <p:nvPr/>
        </p:nvSpPr>
        <p:spPr>
          <a:xfrm>
            <a:off x="10226933" y="5614137"/>
            <a:ext cx="876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Runner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B5BA4FE-9FB8-85BE-E8E0-D749184D0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2949" y="5133371"/>
            <a:ext cx="615750" cy="61575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97EEB5A-1EE2-D75F-41F4-3BE8AC273CC4}"/>
              </a:ext>
            </a:extLst>
          </p:cNvPr>
          <p:cNvSpPr/>
          <p:nvPr/>
        </p:nvSpPr>
        <p:spPr>
          <a:xfrm>
            <a:off x="7506791" y="1442636"/>
            <a:ext cx="1566249" cy="497941"/>
          </a:xfrm>
          <a:prstGeom prst="round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Trigger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9535BA3-8D67-0800-0E1B-9BFF5575DFDD}"/>
              </a:ext>
            </a:extLst>
          </p:cNvPr>
          <p:cNvSpPr/>
          <p:nvPr/>
        </p:nvSpPr>
        <p:spPr>
          <a:xfrm>
            <a:off x="9312829" y="1442635"/>
            <a:ext cx="1566249" cy="497941"/>
          </a:xfrm>
          <a:prstGeom prst="roundRect">
            <a:avLst/>
          </a:prstGeom>
          <a:ln>
            <a:prstDash val="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Trigger</a:t>
            </a:r>
          </a:p>
        </p:txBody>
      </p:sp>
    </p:spTree>
    <p:extLst>
      <p:ext uri="{BB962C8B-B14F-4D97-AF65-F5344CB8AC3E}">
        <p14:creationId xmlns:p14="http://schemas.microsoft.com/office/powerpoint/2010/main" val="626358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3. Steps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67A362-DA4D-0765-96D1-9F3B674858B3}"/>
              </a:ext>
            </a:extLst>
          </p:cNvPr>
          <p:cNvSpPr txBox="1"/>
          <p:nvPr/>
        </p:nvSpPr>
        <p:spPr>
          <a:xfrm>
            <a:off x="6813877" y="5614139"/>
            <a:ext cx="876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Runner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ECCEA0-4B1D-6630-FCAF-FFB87730357A}"/>
              </a:ext>
            </a:extLst>
          </p:cNvPr>
          <p:cNvSpPr txBox="1"/>
          <p:nvPr/>
        </p:nvSpPr>
        <p:spPr>
          <a:xfrm>
            <a:off x="8286169" y="5606691"/>
            <a:ext cx="876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Runner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CB98B2-C94B-C0B6-FA1D-BDD6BF82DA3C}"/>
              </a:ext>
            </a:extLst>
          </p:cNvPr>
          <p:cNvSpPr txBox="1"/>
          <p:nvPr/>
        </p:nvSpPr>
        <p:spPr>
          <a:xfrm>
            <a:off x="9759153" y="5614137"/>
            <a:ext cx="876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Runner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777AEF-DEBE-7755-2493-4FCDDE606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414" y="1055772"/>
            <a:ext cx="5697970" cy="4369194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207216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GitHub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11363"/>
            <a:ext cx="8255727" cy="4155757"/>
          </a:xfrm>
        </p:spPr>
        <p:txBody>
          <a:bodyPr>
            <a:normAutofit/>
          </a:bodyPr>
          <a:lstStyle/>
          <a:p>
            <a:r>
              <a:rPr lang="en-US" dirty="0">
                <a:cs typeface="Calibri"/>
              </a:rPr>
              <a:t>Actions are designed to make your life easier and reduce the amount of repetitive code in your workflows</a:t>
            </a:r>
          </a:p>
          <a:p>
            <a:r>
              <a:rPr lang="en-US" dirty="0">
                <a:cs typeface="Calibri"/>
              </a:rPr>
              <a:t>They are meant to hold complex code that you can run repeatedly</a:t>
            </a:r>
          </a:p>
          <a:p>
            <a:r>
              <a:rPr lang="en-US" dirty="0">
                <a:cs typeface="Calibri"/>
              </a:rPr>
              <a:t>Some examples:  checkout a repo from GitHub, setup your build environment’s toolchain (setup Java, setup Gradle), or authenticate to your cloud provider</a:t>
            </a:r>
          </a:p>
          <a:p>
            <a:r>
              <a:rPr lang="en-US" dirty="0">
                <a:cs typeface="Calibri"/>
              </a:rPr>
              <a:t>Public Actions are stored in public repos</a:t>
            </a:r>
          </a:p>
          <a:p>
            <a:pPr lvl="1"/>
            <a:r>
              <a:rPr lang="en-US" dirty="0">
                <a:cs typeface="Calibri"/>
              </a:rPr>
              <a:t>“uses: azure/login@v2”</a:t>
            </a:r>
          </a:p>
          <a:p>
            <a:pPr lvl="1"/>
            <a:r>
              <a:rPr lang="en-US" dirty="0">
                <a:cs typeface="Calibri"/>
              </a:rPr>
              <a:t>“github.com/azure/login” with Git Tag of “v2”</a:t>
            </a:r>
          </a:p>
          <a:p>
            <a:r>
              <a:rPr lang="en-US" dirty="0">
                <a:cs typeface="Calibri"/>
              </a:rPr>
              <a:t>Can be published on GitHub Marketplace, but not a requirement</a:t>
            </a:r>
          </a:p>
          <a:p>
            <a:endParaRPr lang="en-US" dirty="0">
              <a:cs typeface="Calibri"/>
            </a:endParaRPr>
          </a:p>
          <a:p>
            <a:endParaRPr lang="en-US" cap="none" dirty="0">
              <a:cs typeface="Calibri"/>
            </a:endParaRPr>
          </a:p>
          <a:p>
            <a:endParaRPr lang="en-US" cap="none" dirty="0">
              <a:cs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67A362-DA4D-0765-96D1-9F3B674858B3}"/>
              </a:ext>
            </a:extLst>
          </p:cNvPr>
          <p:cNvSpPr txBox="1"/>
          <p:nvPr/>
        </p:nvSpPr>
        <p:spPr>
          <a:xfrm>
            <a:off x="6813877" y="5614139"/>
            <a:ext cx="876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Runner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A98266-84BB-3E28-B973-F86851FD8760}"/>
              </a:ext>
            </a:extLst>
          </p:cNvPr>
          <p:cNvSpPr txBox="1"/>
          <p:nvPr/>
        </p:nvSpPr>
        <p:spPr>
          <a:xfrm>
            <a:off x="10227150" y="1450772"/>
            <a:ext cx="1081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action.yaml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F68B556-40F8-FE0E-F8FC-1163DE14998D}"/>
              </a:ext>
            </a:extLst>
          </p:cNvPr>
          <p:cNvSpPr txBox="1"/>
          <p:nvPr/>
        </p:nvSpPr>
        <p:spPr>
          <a:xfrm>
            <a:off x="10234542" y="4010323"/>
            <a:ext cx="1081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action.yaml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39E9B80-3C16-D2BD-91F0-82D1F8F30C42}"/>
              </a:ext>
            </a:extLst>
          </p:cNvPr>
          <p:cNvSpPr txBox="1"/>
          <p:nvPr/>
        </p:nvSpPr>
        <p:spPr>
          <a:xfrm>
            <a:off x="10212675" y="5691760"/>
            <a:ext cx="1081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action.yaml</a:t>
            </a:r>
          </a:p>
        </p:txBody>
      </p:sp>
    </p:spTree>
    <p:extLst>
      <p:ext uri="{BB962C8B-B14F-4D97-AF65-F5344CB8AC3E}">
        <p14:creationId xmlns:p14="http://schemas.microsoft.com/office/powerpoint/2010/main" val="3290798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GitHub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3370" y="1794396"/>
            <a:ext cx="5052959" cy="4155757"/>
          </a:xfrm>
        </p:spPr>
        <p:txBody>
          <a:bodyPr>
            <a:normAutofit/>
          </a:bodyPr>
          <a:lstStyle/>
          <a:p>
            <a:r>
              <a:rPr lang="en-US" dirty="0">
                <a:cs typeface="Calibri"/>
              </a:rPr>
              <a:t>File must be named action.yaml</a:t>
            </a:r>
          </a:p>
          <a:p>
            <a:r>
              <a:rPr lang="en-US" dirty="0">
                <a:cs typeface="Calibri"/>
              </a:rPr>
              <a:t>Actions in other repositories</a:t>
            </a:r>
          </a:p>
          <a:p>
            <a:pPr lvl="1"/>
            <a:r>
              <a:rPr lang="en-US" dirty="0">
                <a:cs typeface="Calibri"/>
              </a:rPr>
              <a:t>uses: {owner}/{repo}@{ref}</a:t>
            </a:r>
          </a:p>
          <a:p>
            <a:r>
              <a:rPr lang="en-US" dirty="0">
                <a:cs typeface="Calibri"/>
              </a:rPr>
              <a:t>Actions in folders in other repositories</a:t>
            </a:r>
          </a:p>
          <a:p>
            <a:pPr lvl="1"/>
            <a:r>
              <a:rPr lang="en-US" dirty="0">
                <a:cs typeface="Calibri"/>
              </a:rPr>
              <a:t>uses: {owner}/{repo}/{folder}@{ref}</a:t>
            </a:r>
          </a:p>
          <a:p>
            <a:r>
              <a:rPr lang="en-US" dirty="0">
                <a:cs typeface="Calibri"/>
              </a:rPr>
              <a:t>Actions can also be in the local repo</a:t>
            </a:r>
          </a:p>
          <a:p>
            <a:pPr lvl="1"/>
            <a:r>
              <a:rPr lang="en-US" dirty="0">
                <a:cs typeface="Calibri"/>
              </a:rPr>
              <a:t>uses: ./.</a:t>
            </a:r>
            <a:r>
              <a:rPr lang="en-US" dirty="0" err="1">
                <a:cs typeface="Calibri"/>
              </a:rPr>
              <a:t>github</a:t>
            </a:r>
            <a:r>
              <a:rPr lang="en-US" dirty="0">
                <a:cs typeface="Calibri"/>
              </a:rPr>
              <a:t>/actions/{folder}</a:t>
            </a:r>
          </a:p>
          <a:p>
            <a:pPr lvl="1"/>
            <a:endParaRPr lang="en-US" cap="none" dirty="0">
              <a:cs typeface="Calibri"/>
            </a:endParaRPr>
          </a:p>
          <a:p>
            <a:endParaRPr lang="en-US" cap="none" dirty="0">
              <a:cs typeface="Calibri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B01510-6FDD-748A-6432-DD379D8B8679}"/>
              </a:ext>
            </a:extLst>
          </p:cNvPr>
          <p:cNvSpPr/>
          <p:nvPr/>
        </p:nvSpPr>
        <p:spPr>
          <a:xfrm>
            <a:off x="6970797" y="365125"/>
            <a:ext cx="1914507" cy="3722781"/>
          </a:xfrm>
          <a:prstGeom prst="roundRect">
            <a:avLst>
              <a:gd name="adj" fmla="val 2523"/>
            </a:avLst>
          </a:prstGeom>
          <a:effectLst>
            <a:glow rad="228600">
              <a:srgbClr val="B381D9">
                <a:alpha val="40000"/>
              </a:srgbClr>
            </a:glow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Workflow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460268E-2558-DD39-3C37-96EB11B42F87}"/>
              </a:ext>
            </a:extLst>
          </p:cNvPr>
          <p:cNvSpPr/>
          <p:nvPr/>
        </p:nvSpPr>
        <p:spPr>
          <a:xfrm>
            <a:off x="7279787" y="928953"/>
            <a:ext cx="1258432" cy="2857367"/>
          </a:xfrm>
          <a:prstGeom prst="roundRect">
            <a:avLst>
              <a:gd name="adj" fmla="val 5156"/>
            </a:avLst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Job 1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FC82622-C127-EB40-F2E0-9C0FF824F032}"/>
              </a:ext>
            </a:extLst>
          </p:cNvPr>
          <p:cNvSpPr/>
          <p:nvPr/>
        </p:nvSpPr>
        <p:spPr>
          <a:xfrm>
            <a:off x="7491789" y="1559957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action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EEACC0E-69AB-D4D8-4AED-520593934EDE}"/>
              </a:ext>
            </a:extLst>
          </p:cNvPr>
          <p:cNvSpPr/>
          <p:nvPr/>
        </p:nvSpPr>
        <p:spPr>
          <a:xfrm>
            <a:off x="7491789" y="2261857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ln>
            <a:prstDash val="soli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action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B58C298-FD2F-E1CA-EF21-1D49815CBFBE}"/>
              </a:ext>
            </a:extLst>
          </p:cNvPr>
          <p:cNvSpPr/>
          <p:nvPr/>
        </p:nvSpPr>
        <p:spPr>
          <a:xfrm>
            <a:off x="7491789" y="2969369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ln>
            <a:prstDash val="soli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action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C2E3284-E45A-F700-747B-9CF20CC4E01F}"/>
              </a:ext>
            </a:extLst>
          </p:cNvPr>
          <p:cNvSpPr/>
          <p:nvPr/>
        </p:nvSpPr>
        <p:spPr>
          <a:xfrm>
            <a:off x="9796372" y="508891"/>
            <a:ext cx="1914507" cy="1414676"/>
          </a:xfrm>
          <a:prstGeom prst="roundRect">
            <a:avLst>
              <a:gd name="adj" fmla="val 2523"/>
            </a:avLst>
          </a:prstGeom>
          <a:effectLst>
            <a:glow rad="228600">
              <a:srgbClr val="B381D9">
                <a:alpha val="40000"/>
              </a:srgbClr>
            </a:glow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Repo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A3112725-67A6-4757-AA4D-C4331803C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79573" y="921672"/>
            <a:ext cx="8998590" cy="636231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1A98266-84BB-3E28-B973-F86851FD8760}"/>
              </a:ext>
            </a:extLst>
          </p:cNvPr>
          <p:cNvSpPr txBox="1"/>
          <p:nvPr/>
        </p:nvSpPr>
        <p:spPr>
          <a:xfrm>
            <a:off x="10227150" y="1450772"/>
            <a:ext cx="1081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action.yaml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2AB7315D-9A04-9B38-4BB9-59F3E61CE525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 flipV="1">
            <a:off x="8326217" y="1216229"/>
            <a:ext cx="1470155" cy="592699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549D48-3FC5-DE99-5F69-61329B35511D}"/>
              </a:ext>
            </a:extLst>
          </p:cNvPr>
          <p:cNvSpPr/>
          <p:nvPr/>
        </p:nvSpPr>
        <p:spPr>
          <a:xfrm>
            <a:off x="9796372" y="2582835"/>
            <a:ext cx="1914507" cy="3844655"/>
          </a:xfrm>
          <a:prstGeom prst="roundRect">
            <a:avLst>
              <a:gd name="adj" fmla="val 2523"/>
            </a:avLst>
          </a:prstGeom>
          <a:effectLst>
            <a:glow rad="228600">
              <a:srgbClr val="B381D9">
                <a:alpha val="40000"/>
              </a:srgbClr>
            </a:glow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Repo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35CAC04-E2A2-D96A-EC5B-ACB0E71847EE}"/>
              </a:ext>
            </a:extLst>
          </p:cNvPr>
          <p:cNvSpPr/>
          <p:nvPr/>
        </p:nvSpPr>
        <p:spPr>
          <a:xfrm>
            <a:off x="10146276" y="3111032"/>
            <a:ext cx="1258432" cy="1269383"/>
          </a:xfrm>
          <a:prstGeom prst="roundRect">
            <a:avLst>
              <a:gd name="adj" fmla="val 5156"/>
            </a:avLst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Folder1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B630343B-C64D-23BB-6FE3-562B4A1A96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17509" y="3200144"/>
            <a:ext cx="304800" cy="3048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26ECF937-BEE8-7271-D27C-A73AEBE2B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85936" y="3426563"/>
            <a:ext cx="8998590" cy="636231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F68B556-40F8-FE0E-F8FC-1163DE14998D}"/>
              </a:ext>
            </a:extLst>
          </p:cNvPr>
          <p:cNvSpPr txBox="1"/>
          <p:nvPr/>
        </p:nvSpPr>
        <p:spPr>
          <a:xfrm>
            <a:off x="10234542" y="4010323"/>
            <a:ext cx="1081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action.yaml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D5461F9A-3643-95FB-84C3-08BA3C8F1B25}"/>
              </a:ext>
            </a:extLst>
          </p:cNvPr>
          <p:cNvSpPr/>
          <p:nvPr/>
        </p:nvSpPr>
        <p:spPr>
          <a:xfrm>
            <a:off x="10138884" y="4792469"/>
            <a:ext cx="1258432" cy="1269383"/>
          </a:xfrm>
          <a:prstGeom prst="roundRect">
            <a:avLst>
              <a:gd name="adj" fmla="val 5156"/>
            </a:avLst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Folder2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43E18747-AEE0-F980-79B4-1056EE8A2E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10117" y="4881581"/>
            <a:ext cx="304800" cy="3048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484FAE2D-EB71-048A-DFED-40B96EBD3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78544" y="5108000"/>
            <a:ext cx="8998590" cy="636231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39E9B80-3C16-D2BD-91F0-82D1F8F30C42}"/>
              </a:ext>
            </a:extLst>
          </p:cNvPr>
          <p:cNvSpPr txBox="1"/>
          <p:nvPr/>
        </p:nvSpPr>
        <p:spPr>
          <a:xfrm>
            <a:off x="10212675" y="5691760"/>
            <a:ext cx="1081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action.yaml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80BFDDAC-842C-FA3F-4E90-F9E590DBD77B}"/>
              </a:ext>
            </a:extLst>
          </p:cNvPr>
          <p:cNvCxnSpPr>
            <a:stCxn id="9" idx="3"/>
            <a:endCxn id="34" idx="1"/>
          </p:cNvCxnSpPr>
          <p:nvPr/>
        </p:nvCxnSpPr>
        <p:spPr>
          <a:xfrm>
            <a:off x="8326217" y="2510828"/>
            <a:ext cx="1820059" cy="1234896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DFE72CE-D493-A8AA-DEB5-E23E79824412}"/>
              </a:ext>
            </a:extLst>
          </p:cNvPr>
          <p:cNvSpPr/>
          <p:nvPr/>
        </p:nvSpPr>
        <p:spPr>
          <a:xfrm>
            <a:off x="5685176" y="4528996"/>
            <a:ext cx="1914507" cy="2082645"/>
          </a:xfrm>
          <a:prstGeom prst="roundRect">
            <a:avLst>
              <a:gd name="adj" fmla="val 2523"/>
            </a:avLst>
          </a:prstGeom>
          <a:effectLst>
            <a:glow rad="228600">
              <a:srgbClr val="B381D9">
                <a:alpha val="40000"/>
              </a:srgbClr>
            </a:glow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Local Repo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EC7C121-CD79-9F78-8F81-C3C2050A8E37}"/>
              </a:ext>
            </a:extLst>
          </p:cNvPr>
          <p:cNvSpPr/>
          <p:nvPr/>
        </p:nvSpPr>
        <p:spPr>
          <a:xfrm>
            <a:off x="6035080" y="5057193"/>
            <a:ext cx="1258432" cy="1269383"/>
          </a:xfrm>
          <a:prstGeom prst="roundRect">
            <a:avLst>
              <a:gd name="adj" fmla="val 5156"/>
            </a:avLst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.</a:t>
            </a:r>
            <a:r>
              <a:rPr lang="en-US" sz="1200" dirty="0" err="1">
                <a:solidFill>
                  <a:sysClr val="windowText" lastClr="000000"/>
                </a:solidFill>
              </a:rPr>
              <a:t>github</a:t>
            </a:r>
            <a:r>
              <a:rPr lang="en-US" sz="1200" dirty="0">
                <a:solidFill>
                  <a:sysClr val="windowText" lastClr="000000"/>
                </a:solidFill>
              </a:rPr>
              <a:t>/actions/folder3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0DFFA88-CE40-84DC-DD5C-8BA02DF1D4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18546" y="5178837"/>
            <a:ext cx="304800" cy="304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ED6E523-AD98-D558-C009-D1A82BD8FBC6}"/>
              </a:ext>
            </a:extLst>
          </p:cNvPr>
          <p:cNvSpPr txBox="1"/>
          <p:nvPr/>
        </p:nvSpPr>
        <p:spPr>
          <a:xfrm>
            <a:off x="6123346" y="5956484"/>
            <a:ext cx="1081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action.yaml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123CB31F-AA6C-0F9B-DA19-DA56CD2B22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89215" y="5471196"/>
            <a:ext cx="8998590" cy="6362319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BF000263-82A0-BEF5-8FE4-0802C65C2FC0}"/>
              </a:ext>
            </a:extLst>
          </p:cNvPr>
          <p:cNvCxnSpPr>
            <a:stCxn id="10" idx="2"/>
            <a:endCxn id="16" idx="3"/>
          </p:cNvCxnSpPr>
          <p:nvPr/>
        </p:nvCxnSpPr>
        <p:spPr>
          <a:xfrm rot="5400000">
            <a:off x="6488971" y="4271853"/>
            <a:ext cx="2224574" cy="615491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607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3 Types of </a:t>
            </a:r>
            <a:r>
              <a:rPr lang="en-US" sz="3200" dirty="0" err="1"/>
              <a:t>Github</a:t>
            </a:r>
            <a:r>
              <a:rPr lang="en-US" sz="3200" dirty="0"/>
              <a:t>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11363"/>
            <a:ext cx="8255727" cy="4155757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cs typeface="Calibri"/>
              </a:rPr>
              <a:t>Docker Actions (aka “</a:t>
            </a:r>
            <a:r>
              <a:rPr lang="en-US" dirty="0" err="1">
                <a:cs typeface="Calibri"/>
              </a:rPr>
              <a:t>runs.using</a:t>
            </a:r>
            <a:r>
              <a:rPr lang="en-US" dirty="0">
                <a:cs typeface="Calibri"/>
              </a:rPr>
              <a:t>: docker”)</a:t>
            </a:r>
          </a:p>
          <a:p>
            <a:pPr lvl="1"/>
            <a:r>
              <a:rPr lang="en-US" dirty="0">
                <a:cs typeface="Calibri"/>
              </a:rPr>
              <a:t>Runs a Docker Container from a registry</a:t>
            </a:r>
          </a:p>
          <a:p>
            <a:pPr lvl="1"/>
            <a:r>
              <a:rPr lang="en-US" dirty="0">
                <a:cs typeface="Calibri"/>
              </a:rPr>
              <a:t>Or, builds a </a:t>
            </a:r>
            <a:r>
              <a:rPr lang="en-US" dirty="0" err="1">
                <a:cs typeface="Calibri"/>
              </a:rPr>
              <a:t>Dockerfile</a:t>
            </a:r>
            <a:r>
              <a:rPr lang="en-US" dirty="0">
                <a:cs typeface="Calibri"/>
              </a:rPr>
              <a:t> on the fly and runs that image</a:t>
            </a:r>
          </a:p>
          <a:p>
            <a:pPr lvl="1"/>
            <a:r>
              <a:rPr lang="en-US" dirty="0">
                <a:cs typeface="Calibri"/>
              </a:rPr>
              <a:t>Support pre and post scripts</a:t>
            </a:r>
          </a:p>
          <a:p>
            <a:r>
              <a:rPr lang="en-US" dirty="0">
                <a:cs typeface="Calibri"/>
              </a:rPr>
              <a:t>JavaScript Actions (aka “</a:t>
            </a:r>
            <a:r>
              <a:rPr lang="en-US" dirty="0" err="1">
                <a:cs typeface="Calibri"/>
              </a:rPr>
              <a:t>runs.using</a:t>
            </a:r>
            <a:r>
              <a:rPr lang="en-US" dirty="0">
                <a:cs typeface="Calibri"/>
              </a:rPr>
              <a:t>: node”)</a:t>
            </a:r>
          </a:p>
          <a:p>
            <a:pPr lvl="1"/>
            <a:r>
              <a:rPr lang="en-US" dirty="0">
                <a:cs typeface="Calibri"/>
              </a:rPr>
              <a:t>Executes a JavaScript file</a:t>
            </a:r>
          </a:p>
          <a:p>
            <a:pPr lvl="1"/>
            <a:r>
              <a:rPr lang="en-US" dirty="0">
                <a:cs typeface="Calibri"/>
              </a:rPr>
              <a:t>Must be an all-in-one </a:t>
            </a:r>
            <a:r>
              <a:rPr lang="en-US" dirty="0" err="1">
                <a:cs typeface="Calibri"/>
              </a:rPr>
              <a:t>js</a:t>
            </a:r>
            <a:r>
              <a:rPr lang="en-US" dirty="0">
                <a:cs typeface="Calibri"/>
              </a:rPr>
              <a:t> file, including dependencies</a:t>
            </a:r>
          </a:p>
          <a:p>
            <a:pPr lvl="1"/>
            <a:r>
              <a:rPr lang="en-US" dirty="0">
                <a:cs typeface="Calibri"/>
              </a:rPr>
              <a:t>Supports pre and post scripts</a:t>
            </a:r>
          </a:p>
          <a:p>
            <a:r>
              <a:rPr lang="en-US" dirty="0">
                <a:cs typeface="Calibri"/>
              </a:rPr>
              <a:t>Composite Actions (aka “</a:t>
            </a:r>
            <a:r>
              <a:rPr lang="en-US" dirty="0" err="1">
                <a:cs typeface="Calibri"/>
              </a:rPr>
              <a:t>runs.using</a:t>
            </a:r>
            <a:r>
              <a:rPr lang="en-US" dirty="0">
                <a:cs typeface="Calibri"/>
              </a:rPr>
              <a:t>: composite”)</a:t>
            </a:r>
          </a:p>
          <a:p>
            <a:pPr lvl="1"/>
            <a:r>
              <a:rPr lang="en-US" dirty="0">
                <a:cs typeface="Calibri"/>
              </a:rPr>
              <a:t>A collection of Steps</a:t>
            </a:r>
          </a:p>
          <a:p>
            <a:pPr lvl="1"/>
            <a:r>
              <a:rPr lang="en-US" dirty="0">
                <a:cs typeface="Calibri"/>
              </a:rPr>
              <a:t>Can even call other Actions</a:t>
            </a:r>
          </a:p>
          <a:p>
            <a:pPr lvl="1"/>
            <a:r>
              <a:rPr lang="en-US" dirty="0">
                <a:cs typeface="Calibri"/>
              </a:rPr>
              <a:t>Has no concept of Jobs</a:t>
            </a:r>
          </a:p>
          <a:p>
            <a:endParaRPr lang="en-US" dirty="0">
              <a:cs typeface="Calibri"/>
            </a:endParaRPr>
          </a:p>
          <a:p>
            <a:endParaRPr lang="en-US" cap="none" dirty="0">
              <a:cs typeface="Calibri"/>
            </a:endParaRPr>
          </a:p>
          <a:p>
            <a:endParaRPr lang="en-US" cap="none" dirty="0">
              <a:cs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67A362-DA4D-0765-96D1-9F3B674858B3}"/>
              </a:ext>
            </a:extLst>
          </p:cNvPr>
          <p:cNvSpPr txBox="1"/>
          <p:nvPr/>
        </p:nvSpPr>
        <p:spPr>
          <a:xfrm>
            <a:off x="6813877" y="5614139"/>
            <a:ext cx="876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Runner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A98266-84BB-3E28-B973-F86851FD8760}"/>
              </a:ext>
            </a:extLst>
          </p:cNvPr>
          <p:cNvSpPr txBox="1"/>
          <p:nvPr/>
        </p:nvSpPr>
        <p:spPr>
          <a:xfrm>
            <a:off x="10227150" y="1450772"/>
            <a:ext cx="1081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action.yaml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F68B556-40F8-FE0E-F8FC-1163DE14998D}"/>
              </a:ext>
            </a:extLst>
          </p:cNvPr>
          <p:cNvSpPr txBox="1"/>
          <p:nvPr/>
        </p:nvSpPr>
        <p:spPr>
          <a:xfrm>
            <a:off x="10234542" y="4010323"/>
            <a:ext cx="1081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action.yaml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39E9B80-3C16-D2BD-91F0-82D1F8F30C42}"/>
              </a:ext>
            </a:extLst>
          </p:cNvPr>
          <p:cNvSpPr txBox="1"/>
          <p:nvPr/>
        </p:nvSpPr>
        <p:spPr>
          <a:xfrm>
            <a:off x="10212675" y="5691760"/>
            <a:ext cx="1081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action.yaml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828C15-C29C-2CC2-9313-2EF833ED0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466" y="1604660"/>
            <a:ext cx="4811197" cy="354186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259201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Example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11363"/>
            <a:ext cx="8255727" cy="4155757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cs typeface="Calibri"/>
              </a:rPr>
              <a:t>Official actions</a:t>
            </a:r>
          </a:p>
          <a:p>
            <a:pPr lvl="1"/>
            <a:r>
              <a:rPr lang="en-US" dirty="0">
                <a:cs typeface="Calibri"/>
              </a:rPr>
              <a:t>Setup Java:  actions/setup-java</a:t>
            </a:r>
          </a:p>
          <a:p>
            <a:pPr lvl="1"/>
            <a:r>
              <a:rPr lang="en-US" dirty="0">
                <a:cs typeface="Calibri"/>
              </a:rPr>
              <a:t>Setup Python:  actions/setup-python</a:t>
            </a:r>
          </a:p>
          <a:p>
            <a:pPr lvl="1"/>
            <a:r>
              <a:rPr lang="en-US" dirty="0">
                <a:cs typeface="Calibri"/>
              </a:rPr>
              <a:t>Upload a Workflow artifact:  actions/upload-artifact</a:t>
            </a:r>
          </a:p>
          <a:p>
            <a:pPr lvl="1"/>
            <a:r>
              <a:rPr lang="en-US" dirty="0">
                <a:cs typeface="Calibri"/>
              </a:rPr>
              <a:t>Clean CODEOWNERS files:  </a:t>
            </a:r>
            <a:r>
              <a:rPr lang="en-US" dirty="0" err="1">
                <a:cs typeface="Calibri"/>
              </a:rPr>
              <a:t>github</a:t>
            </a:r>
            <a:r>
              <a:rPr lang="en-US" dirty="0">
                <a:cs typeface="Calibri"/>
              </a:rPr>
              <a:t>/</a:t>
            </a:r>
            <a:r>
              <a:rPr lang="en-US" dirty="0" err="1">
                <a:cs typeface="Calibri"/>
              </a:rPr>
              <a:t>cleanowners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Configure GitHub </a:t>
            </a:r>
            <a:r>
              <a:rPr lang="en-US" dirty="0" err="1">
                <a:cs typeface="Calibri"/>
              </a:rPr>
              <a:t>Dependabot</a:t>
            </a:r>
            <a:r>
              <a:rPr lang="en-US" dirty="0">
                <a:cs typeface="Calibri"/>
              </a:rPr>
              <a:t>:  </a:t>
            </a:r>
            <a:r>
              <a:rPr lang="en-US" dirty="0" err="1">
                <a:cs typeface="Calibri"/>
              </a:rPr>
              <a:t>github</a:t>
            </a:r>
            <a:r>
              <a:rPr lang="en-US" dirty="0">
                <a:cs typeface="Calibri"/>
              </a:rPr>
              <a:t>/evergreen</a:t>
            </a:r>
          </a:p>
          <a:p>
            <a:r>
              <a:rPr lang="en-US" dirty="0">
                <a:cs typeface="Calibri"/>
              </a:rPr>
              <a:t>Login to Azure:  azure/login</a:t>
            </a:r>
          </a:p>
          <a:p>
            <a:r>
              <a:rPr lang="en-US" dirty="0">
                <a:cs typeface="Calibri"/>
              </a:rPr>
              <a:t>Run an Azure CLI command:  azure/cli</a:t>
            </a:r>
          </a:p>
          <a:p>
            <a:r>
              <a:rPr lang="en-US" dirty="0">
                <a:cs typeface="Calibri"/>
              </a:rPr>
              <a:t>Build and push a Docker image:  docker/build-push-action</a:t>
            </a:r>
          </a:p>
          <a:p>
            <a:r>
              <a:rPr lang="en-US" dirty="0">
                <a:cs typeface="Calibri"/>
              </a:rPr>
              <a:t>Setup Terraform:  </a:t>
            </a:r>
            <a:r>
              <a:rPr lang="en-US" dirty="0" err="1">
                <a:cs typeface="Calibri"/>
              </a:rPr>
              <a:t>hashicorp</a:t>
            </a:r>
            <a:r>
              <a:rPr lang="en-US" dirty="0">
                <a:cs typeface="Calibri"/>
              </a:rPr>
              <a:t>/setup-terraform</a:t>
            </a:r>
          </a:p>
          <a:p>
            <a:r>
              <a:rPr lang="en-US" dirty="0">
                <a:cs typeface="Calibri"/>
              </a:rPr>
              <a:t>Setup Gradle:  </a:t>
            </a:r>
            <a:r>
              <a:rPr lang="en-US" dirty="0" err="1">
                <a:cs typeface="Calibri"/>
              </a:rPr>
              <a:t>gradle</a:t>
            </a:r>
            <a:r>
              <a:rPr lang="en-US" dirty="0">
                <a:cs typeface="Calibri"/>
              </a:rPr>
              <a:t>/actions/setup-</a:t>
            </a:r>
            <a:r>
              <a:rPr lang="en-US" dirty="0" err="1">
                <a:cs typeface="Calibri"/>
              </a:rPr>
              <a:t>gradle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Send a message on Slack:  </a:t>
            </a:r>
            <a:r>
              <a:rPr lang="en-US" dirty="0" err="1">
                <a:cs typeface="Calibri"/>
              </a:rPr>
              <a:t>slackapi</a:t>
            </a:r>
            <a:r>
              <a:rPr lang="en-US" dirty="0">
                <a:cs typeface="Calibri"/>
              </a:rPr>
              <a:t>/slack-</a:t>
            </a:r>
            <a:r>
              <a:rPr lang="en-US" dirty="0" err="1">
                <a:cs typeface="Calibri"/>
              </a:rPr>
              <a:t>github</a:t>
            </a:r>
            <a:r>
              <a:rPr lang="en-US" dirty="0">
                <a:cs typeface="Calibri"/>
              </a:rPr>
              <a:t>-action</a:t>
            </a:r>
          </a:p>
          <a:p>
            <a:endParaRPr lang="en-US" cap="none" dirty="0">
              <a:cs typeface="Calibri"/>
            </a:endParaRPr>
          </a:p>
          <a:p>
            <a:endParaRPr lang="en-US" cap="none" dirty="0"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A98266-84BB-3E28-B973-F86851FD8760}"/>
              </a:ext>
            </a:extLst>
          </p:cNvPr>
          <p:cNvSpPr txBox="1"/>
          <p:nvPr/>
        </p:nvSpPr>
        <p:spPr>
          <a:xfrm>
            <a:off x="10227150" y="1450772"/>
            <a:ext cx="1081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action.yaml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F68B556-40F8-FE0E-F8FC-1163DE14998D}"/>
              </a:ext>
            </a:extLst>
          </p:cNvPr>
          <p:cNvSpPr txBox="1"/>
          <p:nvPr/>
        </p:nvSpPr>
        <p:spPr>
          <a:xfrm>
            <a:off x="10234542" y="4010323"/>
            <a:ext cx="1081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action.yaml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39E9B80-3C16-D2BD-91F0-82D1F8F30C42}"/>
              </a:ext>
            </a:extLst>
          </p:cNvPr>
          <p:cNvSpPr txBox="1"/>
          <p:nvPr/>
        </p:nvSpPr>
        <p:spPr>
          <a:xfrm>
            <a:off x="10212675" y="5691760"/>
            <a:ext cx="1081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action.yaml</a:t>
            </a:r>
          </a:p>
        </p:txBody>
      </p:sp>
    </p:spTree>
    <p:extLst>
      <p:ext uri="{BB962C8B-B14F-4D97-AF65-F5344CB8AC3E}">
        <p14:creationId xmlns:p14="http://schemas.microsoft.com/office/powerpoint/2010/main" val="2535905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GitHub Secrets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11363"/>
            <a:ext cx="8255727" cy="4155757"/>
          </a:xfrm>
        </p:spPr>
        <p:txBody>
          <a:bodyPr>
            <a:normAutofit/>
          </a:bodyPr>
          <a:lstStyle/>
          <a:p>
            <a:r>
              <a:rPr lang="en-US" dirty="0">
                <a:cs typeface="Calibri"/>
              </a:rPr>
              <a:t>When you need to use sensitive values in your Workflow files</a:t>
            </a:r>
          </a:p>
          <a:p>
            <a:r>
              <a:rPr lang="en-US" dirty="0">
                <a:cs typeface="Calibri"/>
              </a:rPr>
              <a:t>Create via the GitHub UI</a:t>
            </a:r>
          </a:p>
          <a:p>
            <a:r>
              <a:rPr lang="en-US" dirty="0">
                <a:cs typeface="Calibri"/>
              </a:rPr>
              <a:t>A single Secret can be used by multiple Workflows</a:t>
            </a:r>
          </a:p>
          <a:p>
            <a:r>
              <a:rPr lang="en-US" dirty="0">
                <a:cs typeface="Calibri"/>
              </a:rPr>
              <a:t>Each repo has a limit of 100 Secrets</a:t>
            </a:r>
          </a:p>
          <a:p>
            <a:r>
              <a:rPr lang="en-US" dirty="0">
                <a:cs typeface="Calibri"/>
              </a:rPr>
              <a:t>Once a Secret’s value is set, then you can no longer view it, you can only reset it to a new value</a:t>
            </a:r>
          </a:p>
          <a:p>
            <a:r>
              <a:rPr lang="en-US" dirty="0">
                <a:cs typeface="Calibri"/>
              </a:rPr>
              <a:t>Workflow syntax:  ${{ </a:t>
            </a:r>
            <a:r>
              <a:rPr lang="en-US" dirty="0" err="1">
                <a:cs typeface="Calibri"/>
              </a:rPr>
              <a:t>secrets.NameOfSecret</a:t>
            </a:r>
            <a:r>
              <a:rPr lang="en-US" dirty="0">
                <a:cs typeface="Calibri"/>
              </a:rPr>
              <a:t> }}</a:t>
            </a:r>
          </a:p>
          <a:p>
            <a:r>
              <a:rPr lang="en-US" dirty="0">
                <a:cs typeface="Calibri"/>
              </a:rPr>
              <a:t>GitHub masks this value in any workflow logs</a:t>
            </a:r>
          </a:p>
          <a:p>
            <a:endParaRPr lang="en-US" cap="none" dirty="0">
              <a:cs typeface="Calibri"/>
            </a:endParaRPr>
          </a:p>
          <a:p>
            <a:endParaRPr lang="en-US" cap="none" dirty="0"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A98266-84BB-3E28-B973-F86851FD8760}"/>
              </a:ext>
            </a:extLst>
          </p:cNvPr>
          <p:cNvSpPr txBox="1"/>
          <p:nvPr/>
        </p:nvSpPr>
        <p:spPr>
          <a:xfrm>
            <a:off x="10227150" y="1450772"/>
            <a:ext cx="1081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action.yaml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F68B556-40F8-FE0E-F8FC-1163DE14998D}"/>
              </a:ext>
            </a:extLst>
          </p:cNvPr>
          <p:cNvSpPr txBox="1"/>
          <p:nvPr/>
        </p:nvSpPr>
        <p:spPr>
          <a:xfrm>
            <a:off x="10234542" y="4010323"/>
            <a:ext cx="1081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action.yaml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39E9B80-3C16-D2BD-91F0-82D1F8F30C42}"/>
              </a:ext>
            </a:extLst>
          </p:cNvPr>
          <p:cNvSpPr txBox="1"/>
          <p:nvPr/>
        </p:nvSpPr>
        <p:spPr>
          <a:xfrm>
            <a:off x="10212675" y="5691760"/>
            <a:ext cx="1081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action.yaml</a:t>
            </a:r>
          </a:p>
        </p:txBody>
      </p:sp>
    </p:spTree>
    <p:extLst>
      <p:ext uri="{BB962C8B-B14F-4D97-AF65-F5344CB8AC3E}">
        <p14:creationId xmlns:p14="http://schemas.microsoft.com/office/powerpoint/2010/main" val="2049020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Reusable </a:t>
            </a:r>
            <a:r>
              <a:rPr lang="en-US" dirty="0" err="1"/>
              <a:t>WOrkflows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8228" y="1794396"/>
            <a:ext cx="6012386" cy="4155757"/>
          </a:xfrm>
        </p:spPr>
        <p:txBody>
          <a:bodyPr>
            <a:normAutofit/>
          </a:bodyPr>
          <a:lstStyle/>
          <a:p>
            <a:r>
              <a:rPr lang="en-US" dirty="0">
                <a:cs typeface="Calibri"/>
              </a:rPr>
              <a:t>More confusing terminology</a:t>
            </a:r>
          </a:p>
          <a:p>
            <a:r>
              <a:rPr lang="en-US" dirty="0">
                <a:cs typeface="Calibri"/>
              </a:rPr>
              <a:t>A collection of reusable Jobs</a:t>
            </a:r>
          </a:p>
          <a:p>
            <a:r>
              <a:rPr lang="en-US" dirty="0">
                <a:cs typeface="Calibri"/>
              </a:rPr>
              <a:t>Workflow files can be named </a:t>
            </a:r>
            <a:r>
              <a:rPr lang="en-US" dirty="0" err="1">
                <a:cs typeface="Calibri"/>
              </a:rPr>
              <a:t>anything.yaml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Workflow files must live in .</a:t>
            </a:r>
            <a:r>
              <a:rPr lang="en-US" dirty="0" err="1">
                <a:cs typeface="Calibri"/>
              </a:rPr>
              <a:t>github</a:t>
            </a:r>
            <a:r>
              <a:rPr lang="en-US" dirty="0">
                <a:cs typeface="Calibri"/>
              </a:rPr>
              <a:t>/workflows</a:t>
            </a:r>
          </a:p>
          <a:p>
            <a:r>
              <a:rPr lang="en-US" dirty="0">
                <a:cs typeface="Calibri"/>
              </a:rPr>
              <a:t>Reusable Workflows in other repositories</a:t>
            </a:r>
          </a:p>
          <a:p>
            <a:pPr lvl="1"/>
            <a:r>
              <a:rPr lang="en-US" dirty="0">
                <a:cs typeface="Calibri"/>
              </a:rPr>
              <a:t>uses: {owner}/{repo}/.</a:t>
            </a:r>
            <a:r>
              <a:rPr lang="en-US" dirty="0" err="1">
                <a:cs typeface="Calibri"/>
              </a:rPr>
              <a:t>github</a:t>
            </a:r>
            <a:r>
              <a:rPr lang="en-US" dirty="0">
                <a:cs typeface="Calibri"/>
              </a:rPr>
              <a:t>/workflows/{file}@{ref}</a:t>
            </a:r>
          </a:p>
          <a:p>
            <a:r>
              <a:rPr lang="en-US" dirty="0">
                <a:cs typeface="Calibri"/>
              </a:rPr>
              <a:t>Reusable Workflows in the local repo</a:t>
            </a:r>
          </a:p>
          <a:p>
            <a:pPr lvl="1"/>
            <a:r>
              <a:rPr lang="en-US" dirty="0">
                <a:cs typeface="Calibri"/>
              </a:rPr>
              <a:t>uses: ./.</a:t>
            </a:r>
            <a:r>
              <a:rPr lang="en-US" dirty="0" err="1">
                <a:cs typeface="Calibri"/>
              </a:rPr>
              <a:t>github</a:t>
            </a:r>
            <a:r>
              <a:rPr lang="en-US" dirty="0">
                <a:cs typeface="Calibri"/>
              </a:rPr>
              <a:t>/workflows/{file}</a:t>
            </a:r>
          </a:p>
          <a:p>
            <a:pPr lvl="1"/>
            <a:endParaRPr lang="en-US" cap="none" dirty="0">
              <a:cs typeface="Calibri"/>
            </a:endParaRPr>
          </a:p>
          <a:p>
            <a:endParaRPr lang="en-US" cap="none" dirty="0">
              <a:cs typeface="Calibri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B01510-6FDD-748A-6432-DD379D8B8679}"/>
              </a:ext>
            </a:extLst>
          </p:cNvPr>
          <p:cNvSpPr/>
          <p:nvPr/>
        </p:nvSpPr>
        <p:spPr>
          <a:xfrm>
            <a:off x="6997700" y="2196776"/>
            <a:ext cx="1914507" cy="2548405"/>
          </a:xfrm>
          <a:prstGeom prst="roundRect">
            <a:avLst>
              <a:gd name="adj" fmla="val 2523"/>
            </a:avLst>
          </a:prstGeom>
          <a:effectLst>
            <a:glow rad="228600">
              <a:srgbClr val="B381D9">
                <a:alpha val="40000"/>
              </a:srgbClr>
            </a:glow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Workflow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460268E-2558-DD39-3C37-96EB11B42F87}"/>
              </a:ext>
            </a:extLst>
          </p:cNvPr>
          <p:cNvSpPr/>
          <p:nvPr/>
        </p:nvSpPr>
        <p:spPr>
          <a:xfrm>
            <a:off x="7306690" y="2760605"/>
            <a:ext cx="1258432" cy="592700"/>
          </a:xfrm>
          <a:prstGeom prst="roundRect">
            <a:avLst>
              <a:gd name="adj" fmla="val 5156"/>
            </a:avLst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Placeholder Job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A98266-84BB-3E28-B973-F86851FD8760}"/>
              </a:ext>
            </a:extLst>
          </p:cNvPr>
          <p:cNvSpPr txBox="1"/>
          <p:nvPr/>
        </p:nvSpPr>
        <p:spPr>
          <a:xfrm>
            <a:off x="10227150" y="1450772"/>
            <a:ext cx="1081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action.yaml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549D48-3FC5-DE99-5F69-61329B35511D}"/>
              </a:ext>
            </a:extLst>
          </p:cNvPr>
          <p:cNvSpPr/>
          <p:nvPr/>
        </p:nvSpPr>
        <p:spPr>
          <a:xfrm>
            <a:off x="9877054" y="365126"/>
            <a:ext cx="1914507" cy="2548404"/>
          </a:xfrm>
          <a:prstGeom prst="roundRect">
            <a:avLst>
              <a:gd name="adj" fmla="val 2523"/>
            </a:avLst>
          </a:prstGeom>
          <a:effectLst>
            <a:glow rad="228600">
              <a:srgbClr val="B381D9">
                <a:alpha val="40000"/>
              </a:srgbClr>
            </a:glow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Repo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35CAC04-E2A2-D96A-EC5B-ACB0E71847EE}"/>
              </a:ext>
            </a:extLst>
          </p:cNvPr>
          <p:cNvSpPr/>
          <p:nvPr/>
        </p:nvSpPr>
        <p:spPr>
          <a:xfrm>
            <a:off x="10226958" y="893323"/>
            <a:ext cx="1258432" cy="1739999"/>
          </a:xfrm>
          <a:prstGeom prst="roundRect">
            <a:avLst>
              <a:gd name="adj" fmla="val 5156"/>
            </a:avLst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.</a:t>
            </a:r>
            <a:r>
              <a:rPr lang="en-US" sz="1200" dirty="0" err="1">
                <a:solidFill>
                  <a:sysClr val="windowText" lastClr="000000"/>
                </a:solidFill>
              </a:rPr>
              <a:t>github</a:t>
            </a:r>
            <a:r>
              <a:rPr lang="en-US" sz="1200" dirty="0">
                <a:solidFill>
                  <a:sysClr val="windowText" lastClr="000000"/>
                </a:solidFill>
              </a:rPr>
              <a:t>/</a:t>
            </a:r>
          </a:p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workflows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B630343B-C64D-23BB-6FE3-562B4A1A9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9005" y="789404"/>
            <a:ext cx="304800" cy="3048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26ECF937-BEE8-7271-D27C-A73AEBE2B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73805" y="1508207"/>
            <a:ext cx="8998590" cy="636231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F68B556-40F8-FE0E-F8FC-1163DE14998D}"/>
              </a:ext>
            </a:extLst>
          </p:cNvPr>
          <p:cNvSpPr txBox="1"/>
          <p:nvPr/>
        </p:nvSpPr>
        <p:spPr>
          <a:xfrm>
            <a:off x="10391367" y="2115377"/>
            <a:ext cx="9296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file1.yaml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(10 Jobs)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80BFDDAC-842C-FA3F-4E90-F9E590DBD77B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8565122" y="1873969"/>
            <a:ext cx="2029931" cy="118298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E870A62-5594-4911-7029-7FA6BD723BDB}"/>
              </a:ext>
            </a:extLst>
          </p:cNvPr>
          <p:cNvSpPr txBox="1"/>
          <p:nvPr/>
        </p:nvSpPr>
        <p:spPr>
          <a:xfrm>
            <a:off x="10227150" y="4749784"/>
            <a:ext cx="1081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action.yaml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955E198-7EDD-2C10-D081-4E347F411791}"/>
              </a:ext>
            </a:extLst>
          </p:cNvPr>
          <p:cNvSpPr/>
          <p:nvPr/>
        </p:nvSpPr>
        <p:spPr>
          <a:xfrm>
            <a:off x="9877054" y="3664138"/>
            <a:ext cx="1914507" cy="2548404"/>
          </a:xfrm>
          <a:prstGeom prst="roundRect">
            <a:avLst>
              <a:gd name="adj" fmla="val 2523"/>
            </a:avLst>
          </a:prstGeom>
          <a:effectLst>
            <a:glow rad="228600">
              <a:srgbClr val="B381D9">
                <a:alpha val="40000"/>
              </a:srgbClr>
            </a:glow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Local Repo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F752041-5FD1-8427-30B5-466C217D7808}"/>
              </a:ext>
            </a:extLst>
          </p:cNvPr>
          <p:cNvSpPr/>
          <p:nvPr/>
        </p:nvSpPr>
        <p:spPr>
          <a:xfrm>
            <a:off x="10226958" y="4192335"/>
            <a:ext cx="1258432" cy="1739999"/>
          </a:xfrm>
          <a:prstGeom prst="roundRect">
            <a:avLst>
              <a:gd name="adj" fmla="val 5156"/>
            </a:avLst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.</a:t>
            </a:r>
            <a:r>
              <a:rPr lang="en-US" sz="1200" dirty="0" err="1">
                <a:solidFill>
                  <a:sysClr val="windowText" lastClr="000000"/>
                </a:solidFill>
              </a:rPr>
              <a:t>github</a:t>
            </a:r>
            <a:r>
              <a:rPr lang="en-US" sz="1200" dirty="0">
                <a:solidFill>
                  <a:sysClr val="windowText" lastClr="000000"/>
                </a:solidFill>
              </a:rPr>
              <a:t>/</a:t>
            </a:r>
          </a:p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workflows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9011B63-6D41-F58A-8BCE-CC56B5F64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9005" y="4088416"/>
            <a:ext cx="304800" cy="3048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7DC3F55-9E1B-21F1-AB35-D52A036C4E50}"/>
              </a:ext>
            </a:extLst>
          </p:cNvPr>
          <p:cNvSpPr txBox="1"/>
          <p:nvPr/>
        </p:nvSpPr>
        <p:spPr>
          <a:xfrm>
            <a:off x="10391367" y="5414389"/>
            <a:ext cx="9296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file2.yaml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(3 Jobs)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165B4C4-CC67-B28B-3D14-4F51F55E9663}"/>
              </a:ext>
            </a:extLst>
          </p:cNvPr>
          <p:cNvSpPr/>
          <p:nvPr/>
        </p:nvSpPr>
        <p:spPr>
          <a:xfrm>
            <a:off x="7306690" y="3842029"/>
            <a:ext cx="1258432" cy="592700"/>
          </a:xfrm>
          <a:prstGeom prst="roundRect">
            <a:avLst>
              <a:gd name="adj" fmla="val 5156"/>
            </a:avLst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Placeholder Job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B1A051F4-E111-708E-088B-6116FEE23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73805" y="4829471"/>
            <a:ext cx="8998590" cy="6362319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BF000263-82A0-BEF5-8FE4-0802C65C2FC0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8565122" y="4138379"/>
            <a:ext cx="2029931" cy="103108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225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11363"/>
            <a:ext cx="5269770" cy="4155757"/>
          </a:xfrm>
        </p:spPr>
        <p:txBody>
          <a:bodyPr>
            <a:normAutofit lnSpcReduction="10000"/>
          </a:bodyPr>
          <a:lstStyle/>
          <a:p>
            <a:r>
              <a:rPr lang="en-US" cap="none" dirty="0">
                <a:cs typeface="Calibri"/>
              </a:rPr>
              <a:t>You must create a Workflow file in your repo (a </a:t>
            </a:r>
            <a:r>
              <a:rPr lang="en-US" cap="none" dirty="0" err="1">
                <a:cs typeface="Calibri"/>
              </a:rPr>
              <a:t>yaml</a:t>
            </a:r>
            <a:r>
              <a:rPr lang="en-US" cap="none" dirty="0">
                <a:cs typeface="Calibri"/>
              </a:rPr>
              <a:t> file under .</a:t>
            </a:r>
            <a:r>
              <a:rPr lang="en-US" cap="none" dirty="0" err="1">
                <a:cs typeface="Calibri"/>
              </a:rPr>
              <a:t>github</a:t>
            </a:r>
            <a:r>
              <a:rPr lang="en-US" cap="none" dirty="0">
                <a:cs typeface="Calibri"/>
              </a:rPr>
              <a:t>/workflows)</a:t>
            </a:r>
          </a:p>
          <a:p>
            <a:r>
              <a:rPr lang="en-US" dirty="0">
                <a:cs typeface="Calibri"/>
              </a:rPr>
              <a:t>Your Workflow must have 1 or more Triggers</a:t>
            </a:r>
          </a:p>
          <a:p>
            <a:r>
              <a:rPr lang="en-US" cap="none" dirty="0">
                <a:cs typeface="Calibri"/>
              </a:rPr>
              <a:t>Your Workflow must have 1 or more Jobs</a:t>
            </a:r>
          </a:p>
          <a:p>
            <a:pPr lvl="1"/>
            <a:r>
              <a:rPr lang="en-US" dirty="0">
                <a:cs typeface="Calibri"/>
              </a:rPr>
              <a:t>A Job can run 1 or more Steps on a Runner</a:t>
            </a:r>
          </a:p>
          <a:p>
            <a:pPr lvl="2"/>
            <a:r>
              <a:rPr lang="en-US" dirty="0">
                <a:cs typeface="Calibri"/>
              </a:rPr>
              <a:t>Steps can run commands, run Docker containers, or run GitHub Actions</a:t>
            </a:r>
          </a:p>
          <a:p>
            <a:pPr lvl="3"/>
            <a:r>
              <a:rPr lang="en-US" dirty="0">
                <a:cs typeface="Calibri"/>
              </a:rPr>
              <a:t>GitHub Actions can run Docker containers, execute a JavaScript file, or run more Steps</a:t>
            </a:r>
          </a:p>
          <a:p>
            <a:pPr lvl="1"/>
            <a:r>
              <a:rPr lang="en-US" cap="none" dirty="0">
                <a:cs typeface="Calibri"/>
              </a:rPr>
              <a:t>A Job can also point to a </a:t>
            </a:r>
            <a:r>
              <a:rPr lang="en-US" cap="none">
                <a:cs typeface="Calibri"/>
              </a:rPr>
              <a:t>Reusable Workflow</a:t>
            </a:r>
            <a:endParaRPr lang="en-US" cap="none" dirty="0">
              <a:cs typeface="Calibri"/>
            </a:endParaRPr>
          </a:p>
          <a:p>
            <a:pPr lvl="2"/>
            <a:r>
              <a:rPr lang="en-US" dirty="0">
                <a:cs typeface="Calibri"/>
              </a:rPr>
              <a:t>Reusable Workflows can contain multiple Jobs</a:t>
            </a:r>
            <a:endParaRPr lang="en-US" cap="none" dirty="0">
              <a:cs typeface="Calibri"/>
            </a:endParaRPr>
          </a:p>
          <a:p>
            <a:endParaRPr lang="en-US" cap="none" dirty="0">
              <a:cs typeface="Calibri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B01510-6FDD-748A-6432-DD379D8B8679}"/>
              </a:ext>
            </a:extLst>
          </p:cNvPr>
          <p:cNvSpPr/>
          <p:nvPr/>
        </p:nvSpPr>
        <p:spPr>
          <a:xfrm>
            <a:off x="6741309" y="365125"/>
            <a:ext cx="1901529" cy="6193937"/>
          </a:xfrm>
          <a:prstGeom prst="roundRect">
            <a:avLst>
              <a:gd name="adj" fmla="val 2523"/>
            </a:avLst>
          </a:prstGeom>
          <a:effectLst>
            <a:glow rad="228600">
              <a:srgbClr val="B381D9">
                <a:alpha val="40000"/>
              </a:srgbClr>
            </a:glow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Workflow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460268E-2558-DD39-3C37-96EB11B42F87}"/>
              </a:ext>
            </a:extLst>
          </p:cNvPr>
          <p:cNvSpPr/>
          <p:nvPr/>
        </p:nvSpPr>
        <p:spPr>
          <a:xfrm>
            <a:off x="7069173" y="1655399"/>
            <a:ext cx="1258432" cy="3245191"/>
          </a:xfrm>
          <a:prstGeom prst="roundRect">
            <a:avLst>
              <a:gd name="adj" fmla="val 5156"/>
            </a:avLst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Job 1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FC82622-C127-EB40-F2E0-9C0FF824F032}"/>
              </a:ext>
            </a:extLst>
          </p:cNvPr>
          <p:cNvSpPr/>
          <p:nvPr/>
        </p:nvSpPr>
        <p:spPr>
          <a:xfrm>
            <a:off x="7281175" y="2286403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run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EEACC0E-69AB-D4D8-4AED-520593934EDE}"/>
              </a:ext>
            </a:extLst>
          </p:cNvPr>
          <p:cNvSpPr/>
          <p:nvPr/>
        </p:nvSpPr>
        <p:spPr>
          <a:xfrm>
            <a:off x="7281175" y="2988303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ln>
            <a:prstDash val="soli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action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B58C298-FD2F-E1CA-EF21-1D49815CBFBE}"/>
              </a:ext>
            </a:extLst>
          </p:cNvPr>
          <p:cNvSpPr/>
          <p:nvPr/>
        </p:nvSpPr>
        <p:spPr>
          <a:xfrm>
            <a:off x="7281175" y="3695815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ln>
            <a:prstDash val="soli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docker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C173FC9-B5C3-2ECA-D0BA-D47A26570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902" y="4515469"/>
            <a:ext cx="472830" cy="422808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E67A362-DA4D-0765-96D1-9F3B674858B3}"/>
              </a:ext>
            </a:extLst>
          </p:cNvPr>
          <p:cNvSpPr txBox="1"/>
          <p:nvPr/>
        </p:nvSpPr>
        <p:spPr>
          <a:xfrm>
            <a:off x="7485480" y="4531258"/>
            <a:ext cx="876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Runner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97EEB5A-1EE2-D75F-41F4-3BE8AC273CC4}"/>
              </a:ext>
            </a:extLst>
          </p:cNvPr>
          <p:cNvSpPr/>
          <p:nvPr/>
        </p:nvSpPr>
        <p:spPr>
          <a:xfrm>
            <a:off x="7069174" y="938633"/>
            <a:ext cx="1258432" cy="497941"/>
          </a:xfrm>
          <a:prstGeom prst="round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Trigger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A0BEECE-556C-369F-2F08-E63F877E70A5}"/>
              </a:ext>
            </a:extLst>
          </p:cNvPr>
          <p:cNvSpPr/>
          <p:nvPr/>
        </p:nvSpPr>
        <p:spPr>
          <a:xfrm>
            <a:off x="7062857" y="5389391"/>
            <a:ext cx="1258432" cy="859233"/>
          </a:xfrm>
          <a:prstGeom prst="roundRect">
            <a:avLst>
              <a:gd name="adj" fmla="val 5156"/>
            </a:avLst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Job 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3490DFE-82D9-34EC-186F-5CAC85B0928C}"/>
              </a:ext>
            </a:extLst>
          </p:cNvPr>
          <p:cNvSpPr/>
          <p:nvPr/>
        </p:nvSpPr>
        <p:spPr>
          <a:xfrm>
            <a:off x="9647163" y="4599626"/>
            <a:ext cx="1288554" cy="1862720"/>
          </a:xfrm>
          <a:prstGeom prst="roundRect">
            <a:avLst>
              <a:gd name="adj" fmla="val 2523"/>
            </a:avLst>
          </a:prstGeom>
          <a:effectLst>
            <a:glow rad="228600">
              <a:srgbClr val="B381D9">
                <a:alpha val="40000"/>
              </a:srgbClr>
            </a:glow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Reusable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Workflow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E8C3453-230A-9338-5BD9-B9AB5A5405A5}"/>
              </a:ext>
            </a:extLst>
          </p:cNvPr>
          <p:cNvSpPr/>
          <p:nvPr/>
        </p:nvSpPr>
        <p:spPr>
          <a:xfrm>
            <a:off x="9654493" y="1925112"/>
            <a:ext cx="1494154" cy="2128142"/>
          </a:xfrm>
          <a:prstGeom prst="roundRect">
            <a:avLst>
              <a:gd name="adj" fmla="val 2523"/>
            </a:avLst>
          </a:prstGeom>
          <a:effectLst>
            <a:glow rad="228600">
              <a:srgbClr val="B381D9">
                <a:alpha val="40000"/>
              </a:srgbClr>
            </a:glow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Action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A045CEF3-1647-31E4-579A-51356AFFC0C1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8321289" y="5530986"/>
            <a:ext cx="1325874" cy="288022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27F71E44-3B52-13CD-07B9-C17B5596CE4F}"/>
              </a:ext>
            </a:extLst>
          </p:cNvPr>
          <p:cNvCxnSpPr>
            <a:cxnSpLocks/>
            <a:stCxn id="9" idx="3"/>
            <a:endCxn id="21" idx="1"/>
          </p:cNvCxnSpPr>
          <p:nvPr/>
        </p:nvCxnSpPr>
        <p:spPr>
          <a:xfrm flipV="1">
            <a:off x="8115603" y="2989183"/>
            <a:ext cx="1538890" cy="248091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867AD46-1393-3EA7-0F20-7DFF71979F77}"/>
              </a:ext>
            </a:extLst>
          </p:cNvPr>
          <p:cNvSpPr/>
          <p:nvPr/>
        </p:nvSpPr>
        <p:spPr>
          <a:xfrm>
            <a:off x="9852764" y="2568022"/>
            <a:ext cx="1082953" cy="364345"/>
          </a:xfrm>
          <a:prstGeom prst="roundRect">
            <a:avLst>
              <a:gd name="adj" fmla="val 2523"/>
            </a:avLst>
          </a:prstGeom>
          <a:effectLst>
            <a:glow rad="228600">
              <a:srgbClr val="B381D9">
                <a:alpha val="40000"/>
              </a:srgbClr>
            </a:glow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Docker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11EC93D-3327-4449-83BA-14FF8AEA0DB3}"/>
              </a:ext>
            </a:extLst>
          </p:cNvPr>
          <p:cNvSpPr/>
          <p:nvPr/>
        </p:nvSpPr>
        <p:spPr>
          <a:xfrm>
            <a:off x="9852764" y="3017995"/>
            <a:ext cx="1082954" cy="364345"/>
          </a:xfrm>
          <a:prstGeom prst="roundRect">
            <a:avLst>
              <a:gd name="adj" fmla="val 2523"/>
            </a:avLst>
          </a:prstGeom>
          <a:effectLst>
            <a:glow rad="228600">
              <a:srgbClr val="B381D9">
                <a:alpha val="40000"/>
              </a:srgbClr>
            </a:glow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Node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A03487F-BC17-8F35-7E92-A7B636AC4420}"/>
              </a:ext>
            </a:extLst>
          </p:cNvPr>
          <p:cNvSpPr/>
          <p:nvPr/>
        </p:nvSpPr>
        <p:spPr>
          <a:xfrm>
            <a:off x="9852763" y="3462093"/>
            <a:ext cx="1082954" cy="364345"/>
          </a:xfrm>
          <a:prstGeom prst="roundRect">
            <a:avLst>
              <a:gd name="adj" fmla="val 2523"/>
            </a:avLst>
          </a:prstGeom>
          <a:effectLst>
            <a:glow rad="228600">
              <a:srgbClr val="B381D9">
                <a:alpha val="40000"/>
              </a:srgbClr>
            </a:glow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Composite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E30F2B7-DB96-BE0F-A68A-333DB7FF23D4}"/>
              </a:ext>
            </a:extLst>
          </p:cNvPr>
          <p:cNvSpPr/>
          <p:nvPr/>
        </p:nvSpPr>
        <p:spPr>
          <a:xfrm>
            <a:off x="9984666" y="5406841"/>
            <a:ext cx="613547" cy="364345"/>
          </a:xfrm>
          <a:prstGeom prst="roundRect">
            <a:avLst>
              <a:gd name="adj" fmla="val 2523"/>
            </a:avLst>
          </a:prstGeom>
          <a:effectLst>
            <a:glow rad="228600">
              <a:srgbClr val="B381D9">
                <a:alpha val="40000"/>
              </a:srgbClr>
            </a:glow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Job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24438A4-F2CB-D15C-7B31-EB943C49A0A0}"/>
              </a:ext>
            </a:extLst>
          </p:cNvPr>
          <p:cNvSpPr/>
          <p:nvPr/>
        </p:nvSpPr>
        <p:spPr>
          <a:xfrm>
            <a:off x="9984665" y="5884279"/>
            <a:ext cx="613547" cy="364345"/>
          </a:xfrm>
          <a:prstGeom prst="roundRect">
            <a:avLst>
              <a:gd name="adj" fmla="val 2523"/>
            </a:avLst>
          </a:prstGeom>
          <a:effectLst>
            <a:glow rad="228600">
              <a:srgbClr val="B381D9">
                <a:alpha val="40000"/>
              </a:srgbClr>
            </a:glow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Job</a:t>
            </a:r>
          </a:p>
        </p:txBody>
      </p:sp>
    </p:spTree>
    <p:extLst>
      <p:ext uri="{BB962C8B-B14F-4D97-AF65-F5344CB8AC3E}">
        <p14:creationId xmlns:p14="http://schemas.microsoft.com/office/powerpoint/2010/main" val="3750039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6FD5F-786B-1974-5F47-94CA02CF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580640"/>
            <a:ext cx="5181600" cy="3368819"/>
          </a:xfrm>
        </p:spPr>
        <p:txBody>
          <a:bodyPr/>
          <a:lstStyle/>
          <a:p>
            <a:r>
              <a:rPr lang="en-US" dirty="0"/>
              <a:t>Nathan </a:t>
            </a:r>
            <a:r>
              <a:rPr lang="en-US" dirty="0" err="1"/>
              <a:t>Nellans</a:t>
            </a:r>
            <a:br>
              <a:rPr lang="en-US" dirty="0"/>
            </a:br>
            <a:r>
              <a:rPr lang="en-US" sz="2400" dirty="0"/>
              <a:t>- NathanNellans.com</a:t>
            </a:r>
            <a:br>
              <a:rPr lang="en-US" sz="2400" dirty="0"/>
            </a:br>
            <a:r>
              <a:rPr lang="en-US" sz="2400" dirty="0"/>
              <a:t>- linkedin.com/in/</a:t>
            </a:r>
            <a:r>
              <a:rPr lang="en-US" sz="2400" dirty="0" err="1"/>
              <a:t>nnellans</a:t>
            </a:r>
            <a:endParaRPr lang="en-US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F28819F3-7D3B-EB42-24FD-3C0BBC5963B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4314" r="4314"/>
          <a:stretch/>
        </p:blipFill>
        <p:spPr>
          <a:xfrm>
            <a:off x="6075680" y="-10160"/>
            <a:ext cx="6116320" cy="686816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5CE13F-8EFF-9192-0CC7-68B4F1786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1270" y="2627940"/>
            <a:ext cx="1591962" cy="15919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0736E4-3208-9C17-06AF-CB07D74172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308" y="2627940"/>
            <a:ext cx="1591962" cy="159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742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F398FDD-E639-CF6A-B875-443655F2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1514" y="4172989"/>
            <a:ext cx="5057103" cy="2519363"/>
          </a:xfrm>
        </p:spPr>
        <p:txBody>
          <a:bodyPr/>
          <a:lstStyle/>
          <a:p>
            <a:r>
              <a:rPr lang="en-US" dirty="0"/>
              <a:t>Nathan </a:t>
            </a:r>
            <a:r>
              <a:rPr lang="en-US" dirty="0" err="1"/>
              <a:t>Nellans</a:t>
            </a:r>
            <a:endParaRPr lang="en-US" dirty="0"/>
          </a:p>
          <a:p>
            <a:r>
              <a:rPr lang="en-US" dirty="0"/>
              <a:t>Email: me@nathannellans.com</a:t>
            </a:r>
          </a:p>
          <a:p>
            <a:r>
              <a:rPr lang="en-US" dirty="0"/>
              <a:t>Web: www.nathannellans.com</a:t>
            </a:r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GitHub Actions</a:t>
            </a:r>
            <a:r>
              <a:rPr lang="en-US" sz="32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8" y="2011363"/>
            <a:ext cx="7273637" cy="4155757"/>
          </a:xfrm>
        </p:spPr>
        <p:txBody>
          <a:bodyPr/>
          <a:lstStyle/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cap="none" dirty="0">
                <a:cs typeface="Calibri"/>
              </a:rPr>
              <a:t>“GitHub Actions is a Continuous Integration and Continuous Delivery (CI/CD) platform that allows you to automate your build, test, and deployment pipeline.”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GitHub Actions are tightly integrated with the GitHub platform</a:t>
            </a:r>
          </a:p>
          <a:p>
            <a:pPr lvl="1"/>
            <a:r>
              <a:rPr lang="en-US" dirty="0">
                <a:cs typeface="Calibri"/>
              </a:rPr>
              <a:t>Must have a GitHub Account &amp; GitHub Repo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GitHub Workflows are defined purely as code, as YAML files stored in your Repo: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&lt;repo&gt;\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.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workflows\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some-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workflow.yaml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another-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workflow.yaml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D5A3508-CE49-85E0-EB62-77C60E78B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0724" y="420939"/>
            <a:ext cx="1282606" cy="128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Enable / Disable</a:t>
            </a:r>
            <a:r>
              <a:rPr lang="en-US" sz="32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337118"/>
            <a:ext cx="7134132" cy="4155757"/>
          </a:xfrm>
        </p:spPr>
        <p:txBody>
          <a:bodyPr>
            <a:normAutofit lnSpcReduction="10000"/>
          </a:bodyPr>
          <a:lstStyle/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More options when using a GitHub Organization or Enterprise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D5A3508-CE49-85E0-EB62-77C60E78B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0724" y="420939"/>
            <a:ext cx="1282606" cy="1282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0C44F1-528E-50FE-A6FF-4FB77A7C7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99" y="2028983"/>
            <a:ext cx="7896225" cy="358140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52412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cs typeface="Courier New" panose="02070309020205020404" pitchFamily="49" charset="0"/>
              </a:rPr>
              <a:t>GitHub Workflows</a:t>
            </a:r>
            <a:br>
              <a:rPr lang="en-US" dirty="0">
                <a:cs typeface="Courier New" panose="02070309020205020404" pitchFamily="49" charset="0"/>
              </a:rPr>
            </a:br>
            <a:r>
              <a:rPr lang="en-US" dirty="0">
                <a:cs typeface="Courier New" panose="02070309020205020404" pitchFamily="49" charset="0"/>
              </a:rPr>
              <a:t>           vs.</a:t>
            </a:r>
            <a:br>
              <a:rPr lang="en-US" dirty="0">
                <a:cs typeface="Courier New" panose="02070309020205020404" pitchFamily="49" charset="0"/>
              </a:rPr>
            </a:br>
            <a:r>
              <a:rPr lang="en-US" dirty="0">
                <a:cs typeface="Courier New" panose="02070309020205020404" pitchFamily="49" charset="0"/>
              </a:rPr>
              <a:t>GitHub Actions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82A63C-7261-DE29-7C4B-1879B166D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827" y="487561"/>
            <a:ext cx="2276418" cy="1441732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D60D10-BBBB-8E56-0E96-359D32162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347" y="4480878"/>
            <a:ext cx="6841715" cy="1953415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13AE2FE-F3C2-52D3-6E0C-A942D2DA5D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3053" y="2418955"/>
            <a:ext cx="4888301" cy="1572261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2417B1F-929E-BEDB-1165-6F8D68A319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45912" y="3991216"/>
            <a:ext cx="381042" cy="38104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EB7B0A4-990F-63FA-3342-FC066CE4CFDD}"/>
              </a:ext>
            </a:extLst>
          </p:cNvPr>
          <p:cNvSpPr txBox="1"/>
          <p:nvPr/>
        </p:nvSpPr>
        <p:spPr>
          <a:xfrm>
            <a:off x="1826954" y="3991216"/>
            <a:ext cx="1122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Workflow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29DAB2D5-8500-FDD5-5C09-DC6F587296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3232" y="5216015"/>
            <a:ext cx="268210" cy="26821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34D4CE6-3F5F-B10B-0BC6-D95DD5F56704}"/>
              </a:ext>
            </a:extLst>
          </p:cNvPr>
          <p:cNvSpPr txBox="1"/>
          <p:nvPr/>
        </p:nvSpPr>
        <p:spPr>
          <a:xfrm>
            <a:off x="749400" y="5132471"/>
            <a:ext cx="814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Action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6F856C5B-1AE6-50D0-6DAA-2A2E5B6D8E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25329" y="5205882"/>
            <a:ext cx="268210" cy="26821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D599600-A023-A16B-3FFF-B66061AEE955}"/>
              </a:ext>
            </a:extLst>
          </p:cNvPr>
          <p:cNvSpPr txBox="1"/>
          <p:nvPr/>
        </p:nvSpPr>
        <p:spPr>
          <a:xfrm>
            <a:off x="1991497" y="5122338"/>
            <a:ext cx="814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Action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E03AC0D1-D4A3-BBAE-8C74-F9ACE2B3C4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65384" y="5205391"/>
            <a:ext cx="268210" cy="26821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4104695-E249-0318-7533-9B6C5C167BC1}"/>
              </a:ext>
            </a:extLst>
          </p:cNvPr>
          <p:cNvSpPr txBox="1"/>
          <p:nvPr/>
        </p:nvSpPr>
        <p:spPr>
          <a:xfrm>
            <a:off x="3231552" y="5121847"/>
            <a:ext cx="814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Action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51B06272-9CC2-5A27-1CA3-32BD8BAAD799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 rot="5400000">
            <a:off x="1386372" y="4130644"/>
            <a:ext cx="771923" cy="123173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29">
            <a:extLst>
              <a:ext uri="{FF2B5EF4-FFF2-40B4-BE49-F238E27FC236}">
                <a16:creationId xmlns:a16="http://schemas.microsoft.com/office/drawing/2014/main" id="{988BA465-0D0C-AC78-A959-939F514DE6BC}"/>
              </a:ext>
            </a:extLst>
          </p:cNvPr>
          <p:cNvCxnSpPr>
            <a:cxnSpLocks/>
            <a:stCxn id="21" idx="2"/>
            <a:endCxn id="26" idx="0"/>
          </p:cNvCxnSpPr>
          <p:nvPr/>
        </p:nvCxnSpPr>
        <p:spPr>
          <a:xfrm rot="16200000" flipH="1">
            <a:off x="2012486" y="4736260"/>
            <a:ext cx="761790" cy="10366"/>
          </a:xfrm>
          <a:prstGeom prst="curved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29">
            <a:extLst>
              <a:ext uri="{FF2B5EF4-FFF2-40B4-BE49-F238E27FC236}">
                <a16:creationId xmlns:a16="http://schemas.microsoft.com/office/drawing/2014/main" id="{4CA50819-5E51-3C5A-8CC9-47B9AFA3401A}"/>
              </a:ext>
            </a:extLst>
          </p:cNvPr>
          <p:cNvCxnSpPr>
            <a:cxnSpLocks/>
            <a:stCxn id="21" idx="2"/>
            <a:endCxn id="28" idx="0"/>
          </p:cNvCxnSpPr>
          <p:nvPr/>
        </p:nvCxnSpPr>
        <p:spPr>
          <a:xfrm rot="16200000" flipH="1">
            <a:off x="2632759" y="4115986"/>
            <a:ext cx="761299" cy="1250421"/>
          </a:xfrm>
          <a:prstGeom prst="curved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244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Workflow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11363"/>
            <a:ext cx="4480097" cy="415575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cap="none" dirty="0">
                <a:cs typeface="Calibri"/>
              </a:rPr>
              <a:t>1. Trigger</a:t>
            </a:r>
          </a:p>
          <a:p>
            <a:r>
              <a:rPr lang="en-US" dirty="0">
                <a:cs typeface="Calibri"/>
              </a:rPr>
              <a:t>One or more Triggers per Workflow</a:t>
            </a:r>
          </a:p>
          <a:p>
            <a:r>
              <a:rPr lang="en-US" dirty="0">
                <a:cs typeface="Calibri"/>
              </a:rPr>
              <a:t>Manual, </a:t>
            </a:r>
            <a:r>
              <a:rPr lang="en-US" cap="none" dirty="0">
                <a:cs typeface="Calibri"/>
              </a:rPr>
              <a:t>Automatic,</a:t>
            </a:r>
            <a:br>
              <a:rPr lang="en-US" cap="none" dirty="0">
                <a:cs typeface="Calibri"/>
              </a:rPr>
            </a:br>
            <a:r>
              <a:rPr lang="en-US" cap="none" dirty="0">
                <a:cs typeface="Calibri"/>
              </a:rPr>
              <a:t>Schedule, External Webhook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2. Jobs</a:t>
            </a:r>
          </a:p>
          <a:p>
            <a:r>
              <a:rPr lang="en-US" dirty="0">
                <a:cs typeface="Calibri"/>
              </a:rPr>
              <a:t>One or more Jobs per Workflow</a:t>
            </a:r>
          </a:p>
          <a:p>
            <a:pPr marL="0" indent="0">
              <a:buNone/>
            </a:pPr>
            <a:endParaRPr lang="en-US" cap="none" dirty="0">
              <a:cs typeface="Calibri"/>
            </a:endParaRPr>
          </a:p>
          <a:p>
            <a:pPr marL="0" indent="0">
              <a:buNone/>
            </a:pPr>
            <a:r>
              <a:rPr lang="en-US" cap="none" dirty="0">
                <a:cs typeface="Calibri"/>
              </a:rPr>
              <a:t>3. Steps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One or more Steps per Job</a:t>
            </a:r>
            <a:endParaRPr lang="en-US" cap="none" dirty="0">
              <a:cs typeface="Calibri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B01510-6FDD-748A-6432-DD379D8B8679}"/>
              </a:ext>
            </a:extLst>
          </p:cNvPr>
          <p:cNvSpPr/>
          <p:nvPr/>
        </p:nvSpPr>
        <p:spPr>
          <a:xfrm>
            <a:off x="6300690" y="1202960"/>
            <a:ext cx="4897321" cy="4283440"/>
          </a:xfrm>
          <a:prstGeom prst="roundRect">
            <a:avLst>
              <a:gd name="adj" fmla="val 2523"/>
            </a:avLst>
          </a:prstGeom>
          <a:effectLst>
            <a:glow rad="228600">
              <a:srgbClr val="B381D9">
                <a:alpha val="40000"/>
              </a:srgbClr>
            </a:glow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Workflow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3D5E5F-58B3-A2EC-CCAB-0FD20B07B9FA}"/>
              </a:ext>
            </a:extLst>
          </p:cNvPr>
          <p:cNvSpPr/>
          <p:nvPr/>
        </p:nvSpPr>
        <p:spPr>
          <a:xfrm>
            <a:off x="7103861" y="1717697"/>
            <a:ext cx="1566249" cy="497941"/>
          </a:xfrm>
          <a:prstGeom prst="round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Trigger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460268E-2558-DD39-3C37-96EB11B42F87}"/>
              </a:ext>
            </a:extLst>
          </p:cNvPr>
          <p:cNvSpPr/>
          <p:nvPr/>
        </p:nvSpPr>
        <p:spPr>
          <a:xfrm>
            <a:off x="6628554" y="2493233"/>
            <a:ext cx="1258432" cy="2685350"/>
          </a:xfrm>
          <a:prstGeom prst="roundRect">
            <a:avLst>
              <a:gd name="adj" fmla="val 5156"/>
            </a:avLst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Job 1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FC82622-C127-EB40-F2E0-9C0FF824F032}"/>
              </a:ext>
            </a:extLst>
          </p:cNvPr>
          <p:cNvSpPr/>
          <p:nvPr/>
        </p:nvSpPr>
        <p:spPr>
          <a:xfrm>
            <a:off x="6840556" y="3124237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Step 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EEACC0E-69AB-D4D8-4AED-520593934EDE}"/>
              </a:ext>
            </a:extLst>
          </p:cNvPr>
          <p:cNvSpPr/>
          <p:nvPr/>
        </p:nvSpPr>
        <p:spPr>
          <a:xfrm>
            <a:off x="6840556" y="3826137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ln>
            <a:prstDash val="dash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Step 2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B58C298-FD2F-E1CA-EF21-1D49815CBFBE}"/>
              </a:ext>
            </a:extLst>
          </p:cNvPr>
          <p:cNvSpPr/>
          <p:nvPr/>
        </p:nvSpPr>
        <p:spPr>
          <a:xfrm>
            <a:off x="6840556" y="4533649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ln>
            <a:prstDash val="dash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Step 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DE83A41-7442-D836-6A78-BD381A35A78B}"/>
              </a:ext>
            </a:extLst>
          </p:cNvPr>
          <p:cNvSpPr/>
          <p:nvPr/>
        </p:nvSpPr>
        <p:spPr>
          <a:xfrm>
            <a:off x="8098988" y="2493233"/>
            <a:ext cx="1258432" cy="2685350"/>
          </a:xfrm>
          <a:prstGeom prst="roundRect">
            <a:avLst>
              <a:gd name="adj" fmla="val 5156"/>
            </a:avLst>
          </a:prstGeom>
          <a:ln>
            <a:prstDash val="dash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Job 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BC984DD-E05B-CAF0-305A-A75D36621FD1}"/>
              </a:ext>
            </a:extLst>
          </p:cNvPr>
          <p:cNvSpPr/>
          <p:nvPr/>
        </p:nvSpPr>
        <p:spPr>
          <a:xfrm>
            <a:off x="8310990" y="3124237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Step 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1299264-9798-B15E-D441-E866D590A9CF}"/>
              </a:ext>
            </a:extLst>
          </p:cNvPr>
          <p:cNvSpPr/>
          <p:nvPr/>
        </p:nvSpPr>
        <p:spPr>
          <a:xfrm>
            <a:off x="8310990" y="3826137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ln>
            <a:prstDash val="dash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Step 2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38340BC-674B-7352-E780-760C37BD8D50}"/>
              </a:ext>
            </a:extLst>
          </p:cNvPr>
          <p:cNvSpPr/>
          <p:nvPr/>
        </p:nvSpPr>
        <p:spPr>
          <a:xfrm>
            <a:off x="8310990" y="4533649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ln>
            <a:prstDash val="dash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Step 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8E5D9EC-55FD-0411-B544-8F318A0693B3}"/>
              </a:ext>
            </a:extLst>
          </p:cNvPr>
          <p:cNvSpPr/>
          <p:nvPr/>
        </p:nvSpPr>
        <p:spPr>
          <a:xfrm>
            <a:off x="9573528" y="2493233"/>
            <a:ext cx="1258432" cy="2685350"/>
          </a:xfrm>
          <a:prstGeom prst="roundRect">
            <a:avLst>
              <a:gd name="adj" fmla="val 5156"/>
            </a:avLst>
          </a:prstGeom>
          <a:ln>
            <a:prstDash val="dash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Job 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DB46B3-826A-9DB6-5283-5DE07410EF89}"/>
              </a:ext>
            </a:extLst>
          </p:cNvPr>
          <p:cNvSpPr/>
          <p:nvPr/>
        </p:nvSpPr>
        <p:spPr>
          <a:xfrm>
            <a:off x="9785530" y="3124237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Step 1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6CD2E5F-CE75-EC73-4255-C3321616860B}"/>
              </a:ext>
            </a:extLst>
          </p:cNvPr>
          <p:cNvSpPr/>
          <p:nvPr/>
        </p:nvSpPr>
        <p:spPr>
          <a:xfrm>
            <a:off x="9785530" y="3826137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ln>
            <a:prstDash val="dash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Step 2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07AF7E9-2CEF-B644-E47A-ABA4F18935D1}"/>
              </a:ext>
            </a:extLst>
          </p:cNvPr>
          <p:cNvSpPr/>
          <p:nvPr/>
        </p:nvSpPr>
        <p:spPr>
          <a:xfrm>
            <a:off x="9785530" y="4533649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ln>
            <a:prstDash val="dash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Step 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59C2E4B-63D6-7BEC-8244-B55DB46A3682}"/>
              </a:ext>
            </a:extLst>
          </p:cNvPr>
          <p:cNvSpPr/>
          <p:nvPr/>
        </p:nvSpPr>
        <p:spPr>
          <a:xfrm>
            <a:off x="8909899" y="1717696"/>
            <a:ext cx="1566249" cy="497941"/>
          </a:xfrm>
          <a:prstGeom prst="roundRect">
            <a:avLst/>
          </a:prstGeom>
          <a:ln>
            <a:prstDash val="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Trigger</a:t>
            </a:r>
          </a:p>
        </p:txBody>
      </p:sp>
    </p:spTree>
    <p:extLst>
      <p:ext uri="{BB962C8B-B14F-4D97-AF65-F5344CB8AC3E}">
        <p14:creationId xmlns:p14="http://schemas.microsoft.com/office/powerpoint/2010/main" val="4143930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Trigger (aka “ON”)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cs typeface="Calibri"/>
              </a:rPr>
              <a:t>Manual Triggers (aka “</a:t>
            </a:r>
            <a:r>
              <a:rPr lang="en-US" dirty="0" err="1">
                <a:cs typeface="Calibri"/>
              </a:rPr>
              <a:t>workflow_dispatch</a:t>
            </a:r>
            <a:r>
              <a:rPr lang="en-US" dirty="0">
                <a:cs typeface="Calibri"/>
              </a:rPr>
              <a:t>”)</a:t>
            </a:r>
          </a:p>
          <a:p>
            <a:pPr lvl="1"/>
            <a:r>
              <a:rPr lang="en-US" dirty="0">
                <a:cs typeface="Calibri"/>
              </a:rPr>
              <a:t>Supports optional inputs (text, checkbox, drop-down)</a:t>
            </a:r>
          </a:p>
          <a:p>
            <a:r>
              <a:rPr lang="en-US" dirty="0">
                <a:cs typeface="Calibri"/>
              </a:rPr>
              <a:t>Automatic Triggers</a:t>
            </a:r>
          </a:p>
          <a:p>
            <a:pPr lvl="1"/>
            <a:r>
              <a:rPr lang="en-US" dirty="0">
                <a:cs typeface="Calibri"/>
              </a:rPr>
              <a:t>Almost any activity in GitHub</a:t>
            </a:r>
          </a:p>
          <a:p>
            <a:pPr lvl="1"/>
            <a:r>
              <a:rPr lang="en-US" dirty="0">
                <a:cs typeface="Calibri"/>
              </a:rPr>
              <a:t>New Pull Request, new Issue, new Discussion, etc.</a:t>
            </a:r>
          </a:p>
          <a:p>
            <a:pPr lvl="1"/>
            <a:r>
              <a:rPr lang="en-US" dirty="0">
                <a:cs typeface="Calibri"/>
              </a:rPr>
              <a:t>After another Workflow completes (aka “</a:t>
            </a:r>
            <a:r>
              <a:rPr lang="en-US" dirty="0" err="1">
                <a:cs typeface="Calibri"/>
              </a:rPr>
              <a:t>workflow_run</a:t>
            </a:r>
            <a:r>
              <a:rPr lang="en-US" dirty="0">
                <a:cs typeface="Calibri"/>
              </a:rPr>
              <a:t>”)</a:t>
            </a:r>
          </a:p>
          <a:p>
            <a:r>
              <a:rPr lang="en-US" dirty="0">
                <a:cs typeface="Calibri"/>
              </a:rPr>
              <a:t>Schedule</a:t>
            </a:r>
          </a:p>
          <a:p>
            <a:pPr lvl="1"/>
            <a:r>
              <a:rPr lang="en-US" dirty="0">
                <a:cs typeface="Calibri"/>
              </a:rPr>
              <a:t>Specified in CRON format</a:t>
            </a:r>
          </a:p>
          <a:p>
            <a:r>
              <a:rPr lang="en-US" dirty="0">
                <a:cs typeface="Calibri"/>
              </a:rPr>
              <a:t>External Webhook (aka “</a:t>
            </a:r>
            <a:r>
              <a:rPr lang="en-US" dirty="0" err="1">
                <a:cs typeface="Calibri"/>
              </a:rPr>
              <a:t>repository_dispatch</a:t>
            </a:r>
            <a:r>
              <a:rPr lang="en-US" dirty="0">
                <a:cs typeface="Calibri"/>
              </a:rPr>
              <a:t>”)</a:t>
            </a:r>
          </a:p>
          <a:p>
            <a:pPr lvl="1"/>
            <a:r>
              <a:rPr lang="en-US" dirty="0">
                <a:cs typeface="Calibri"/>
              </a:rPr>
              <a:t>A special, authenticated POST request sent to:</a:t>
            </a:r>
            <a:br>
              <a:rPr lang="en-US" dirty="0">
                <a:cs typeface="Calibri"/>
              </a:rPr>
            </a:br>
            <a:r>
              <a:rPr lang="en-US" dirty="0">
                <a:cs typeface="Calibri"/>
              </a:rPr>
              <a:t>https://api.github.com/repos/&lt;owner&gt;/&lt;repo&gt;/dispatches</a:t>
            </a:r>
          </a:p>
          <a:p>
            <a:endParaRPr lang="en-US" dirty="0">
              <a:cs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EB9FAA-2C3F-C09C-56BE-920612070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264" y="690880"/>
            <a:ext cx="4229100" cy="485775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40525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2. 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11363"/>
            <a:ext cx="4480097" cy="4155757"/>
          </a:xfrm>
        </p:spPr>
        <p:txBody>
          <a:bodyPr/>
          <a:lstStyle/>
          <a:p>
            <a:r>
              <a:rPr lang="en-US" dirty="0">
                <a:cs typeface="Calibri"/>
              </a:rPr>
              <a:t>A collection of 1 or more Steps</a:t>
            </a:r>
          </a:p>
          <a:p>
            <a:r>
              <a:rPr lang="en-US" dirty="0">
                <a:cs typeface="Calibri"/>
              </a:rPr>
              <a:t>GitHub Runner:</a:t>
            </a:r>
          </a:p>
          <a:p>
            <a:pPr lvl="1"/>
            <a:r>
              <a:rPr lang="en-US" dirty="0">
                <a:cs typeface="Calibri"/>
              </a:rPr>
              <a:t>Each Job runs on its own unit of compute (aka “runs-on”)</a:t>
            </a:r>
          </a:p>
          <a:p>
            <a:pPr lvl="1"/>
            <a:r>
              <a:rPr lang="en-US" dirty="0">
                <a:cs typeface="Calibri"/>
              </a:rPr>
              <a:t>Each Runner only runs 1 Job at a time</a:t>
            </a:r>
          </a:p>
          <a:p>
            <a:r>
              <a:rPr lang="en-US" dirty="0">
                <a:cs typeface="Calibri"/>
              </a:rPr>
              <a:t>All Jobs in your Workflow run in parallel, by default</a:t>
            </a:r>
          </a:p>
          <a:p>
            <a:pPr lvl="1"/>
            <a:r>
              <a:rPr lang="en-US" dirty="0">
                <a:cs typeface="Calibri"/>
              </a:rPr>
              <a:t>Dependencies can be used for a custom order of operations</a:t>
            </a:r>
          </a:p>
          <a:p>
            <a:endParaRPr lang="en-US" cap="none" dirty="0">
              <a:cs typeface="Calibri"/>
            </a:endParaRPr>
          </a:p>
          <a:p>
            <a:endParaRPr lang="en-US" cap="none" dirty="0">
              <a:cs typeface="Calibri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B01510-6FDD-748A-6432-DD379D8B8679}"/>
              </a:ext>
            </a:extLst>
          </p:cNvPr>
          <p:cNvSpPr/>
          <p:nvPr/>
        </p:nvSpPr>
        <p:spPr>
          <a:xfrm>
            <a:off x="6273529" y="877205"/>
            <a:ext cx="4897321" cy="5289915"/>
          </a:xfrm>
          <a:prstGeom prst="roundRect">
            <a:avLst>
              <a:gd name="adj" fmla="val 2523"/>
            </a:avLst>
          </a:prstGeom>
          <a:effectLst>
            <a:glow rad="228600">
              <a:srgbClr val="B381D9">
                <a:alpha val="40000"/>
              </a:srgbClr>
            </a:glow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Workflow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460268E-2558-DD39-3C37-96EB11B42F87}"/>
              </a:ext>
            </a:extLst>
          </p:cNvPr>
          <p:cNvSpPr/>
          <p:nvPr/>
        </p:nvSpPr>
        <p:spPr>
          <a:xfrm>
            <a:off x="6601393" y="2167479"/>
            <a:ext cx="1258432" cy="3282878"/>
          </a:xfrm>
          <a:prstGeom prst="roundRect">
            <a:avLst>
              <a:gd name="adj" fmla="val 5156"/>
            </a:avLst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Job 1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FC82622-C127-EB40-F2E0-9C0FF824F032}"/>
              </a:ext>
            </a:extLst>
          </p:cNvPr>
          <p:cNvSpPr/>
          <p:nvPr/>
        </p:nvSpPr>
        <p:spPr>
          <a:xfrm>
            <a:off x="6813395" y="2798483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Step 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EEACC0E-69AB-D4D8-4AED-520593934EDE}"/>
              </a:ext>
            </a:extLst>
          </p:cNvPr>
          <p:cNvSpPr/>
          <p:nvPr/>
        </p:nvSpPr>
        <p:spPr>
          <a:xfrm>
            <a:off x="6813395" y="3500383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ln>
            <a:prstDash val="dash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Step 2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B58C298-FD2F-E1CA-EF21-1D49815CBFBE}"/>
              </a:ext>
            </a:extLst>
          </p:cNvPr>
          <p:cNvSpPr/>
          <p:nvPr/>
        </p:nvSpPr>
        <p:spPr>
          <a:xfrm>
            <a:off x="6813395" y="4207895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ln>
            <a:prstDash val="dash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Step 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DE83A41-7442-D836-6A78-BD381A35A78B}"/>
              </a:ext>
            </a:extLst>
          </p:cNvPr>
          <p:cNvSpPr/>
          <p:nvPr/>
        </p:nvSpPr>
        <p:spPr>
          <a:xfrm>
            <a:off x="8071827" y="2167478"/>
            <a:ext cx="1258432" cy="3282877"/>
          </a:xfrm>
          <a:prstGeom prst="roundRect">
            <a:avLst>
              <a:gd name="adj" fmla="val 5156"/>
            </a:avLst>
          </a:prstGeom>
          <a:ln>
            <a:prstDash val="dash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Job 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BC984DD-E05B-CAF0-305A-A75D36621FD1}"/>
              </a:ext>
            </a:extLst>
          </p:cNvPr>
          <p:cNvSpPr/>
          <p:nvPr/>
        </p:nvSpPr>
        <p:spPr>
          <a:xfrm>
            <a:off x="8283829" y="2798483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Step 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1299264-9798-B15E-D441-E866D590A9CF}"/>
              </a:ext>
            </a:extLst>
          </p:cNvPr>
          <p:cNvSpPr/>
          <p:nvPr/>
        </p:nvSpPr>
        <p:spPr>
          <a:xfrm>
            <a:off x="8283829" y="3500383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ln>
            <a:prstDash val="dash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Step 2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38340BC-674B-7352-E780-760C37BD8D50}"/>
              </a:ext>
            </a:extLst>
          </p:cNvPr>
          <p:cNvSpPr/>
          <p:nvPr/>
        </p:nvSpPr>
        <p:spPr>
          <a:xfrm>
            <a:off x="8283829" y="4207895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ln>
            <a:prstDash val="dash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Step 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8E5D9EC-55FD-0411-B544-8F318A0693B3}"/>
              </a:ext>
            </a:extLst>
          </p:cNvPr>
          <p:cNvSpPr/>
          <p:nvPr/>
        </p:nvSpPr>
        <p:spPr>
          <a:xfrm>
            <a:off x="9546367" y="2167479"/>
            <a:ext cx="1258432" cy="3282876"/>
          </a:xfrm>
          <a:prstGeom prst="roundRect">
            <a:avLst>
              <a:gd name="adj" fmla="val 5156"/>
            </a:avLst>
          </a:prstGeom>
          <a:ln>
            <a:prstDash val="dash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Job 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DB46B3-826A-9DB6-5283-5DE07410EF89}"/>
              </a:ext>
            </a:extLst>
          </p:cNvPr>
          <p:cNvSpPr/>
          <p:nvPr/>
        </p:nvSpPr>
        <p:spPr>
          <a:xfrm>
            <a:off x="9758369" y="2798483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Step 1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6CD2E5F-CE75-EC73-4255-C3321616860B}"/>
              </a:ext>
            </a:extLst>
          </p:cNvPr>
          <p:cNvSpPr/>
          <p:nvPr/>
        </p:nvSpPr>
        <p:spPr>
          <a:xfrm>
            <a:off x="9758369" y="3500383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ln>
            <a:prstDash val="dash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Step 2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07AF7E9-2CEF-B644-E47A-ABA4F18935D1}"/>
              </a:ext>
            </a:extLst>
          </p:cNvPr>
          <p:cNvSpPr/>
          <p:nvPr/>
        </p:nvSpPr>
        <p:spPr>
          <a:xfrm>
            <a:off x="9758369" y="4207895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ln>
            <a:prstDash val="dash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Step 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C173FC9-B5C3-2ECA-D0BA-D47A26570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715" y="5238951"/>
            <a:ext cx="472830" cy="422808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35FA68C-5A07-39DD-5A4D-62CFC42C3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8468" y="5238951"/>
            <a:ext cx="472830" cy="422808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E67A362-DA4D-0765-96D1-9F3B674858B3}"/>
              </a:ext>
            </a:extLst>
          </p:cNvPr>
          <p:cNvSpPr txBox="1"/>
          <p:nvPr/>
        </p:nvSpPr>
        <p:spPr>
          <a:xfrm>
            <a:off x="6813877" y="5614139"/>
            <a:ext cx="9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Runner1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ECCEA0-4B1D-6630-FCAF-FFB87730357A}"/>
              </a:ext>
            </a:extLst>
          </p:cNvPr>
          <p:cNvSpPr txBox="1"/>
          <p:nvPr/>
        </p:nvSpPr>
        <p:spPr>
          <a:xfrm>
            <a:off x="8286169" y="5606691"/>
            <a:ext cx="9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Runner2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CB98B2-C94B-C0B6-FA1D-BDD6BF82DA3C}"/>
              </a:ext>
            </a:extLst>
          </p:cNvPr>
          <p:cNvSpPr txBox="1"/>
          <p:nvPr/>
        </p:nvSpPr>
        <p:spPr>
          <a:xfrm>
            <a:off x="9759153" y="5614137"/>
            <a:ext cx="9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Runner3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B5BA4FE-9FB8-85BE-E8E0-D749184D0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169" y="5133371"/>
            <a:ext cx="615750" cy="61575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97EEB5A-1EE2-D75F-41F4-3BE8AC273CC4}"/>
              </a:ext>
            </a:extLst>
          </p:cNvPr>
          <p:cNvSpPr/>
          <p:nvPr/>
        </p:nvSpPr>
        <p:spPr>
          <a:xfrm>
            <a:off x="7039011" y="1442636"/>
            <a:ext cx="1566249" cy="497941"/>
          </a:xfrm>
          <a:prstGeom prst="round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Trigger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9535BA3-8D67-0800-0E1B-9BFF5575DFDD}"/>
              </a:ext>
            </a:extLst>
          </p:cNvPr>
          <p:cNvSpPr/>
          <p:nvPr/>
        </p:nvSpPr>
        <p:spPr>
          <a:xfrm>
            <a:off x="8845049" y="1442635"/>
            <a:ext cx="1566249" cy="497941"/>
          </a:xfrm>
          <a:prstGeom prst="roundRect">
            <a:avLst/>
          </a:prstGeom>
          <a:ln>
            <a:prstDash val="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Trigger</a:t>
            </a:r>
          </a:p>
        </p:txBody>
      </p:sp>
    </p:spTree>
    <p:extLst>
      <p:ext uri="{BB962C8B-B14F-4D97-AF65-F5344CB8AC3E}">
        <p14:creationId xmlns:p14="http://schemas.microsoft.com/office/powerpoint/2010/main" val="3654770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RunnerS</a:t>
            </a:r>
            <a:r>
              <a:rPr lang="en-US" sz="3200" dirty="0"/>
              <a:t>: </a:t>
            </a:r>
            <a:r>
              <a:rPr lang="en-US" sz="3200" dirty="0" err="1"/>
              <a:t>Github</a:t>
            </a:r>
            <a:r>
              <a:rPr lang="en-US" sz="3200" dirty="0"/>
              <a:t>-hosted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11363"/>
            <a:ext cx="9736184" cy="4641986"/>
          </a:xfrm>
        </p:spPr>
        <p:txBody>
          <a:bodyPr>
            <a:normAutofit lnSpcReduction="10000"/>
          </a:bodyPr>
          <a:lstStyle/>
          <a:p>
            <a:r>
              <a:rPr lang="en-US" dirty="0">
                <a:cs typeface="Calibri"/>
              </a:rPr>
              <a:t>Supports Linux (Ubuntu only), Windows (Server only), MacOS (both Intel &amp; M1)</a:t>
            </a:r>
          </a:p>
          <a:p>
            <a:r>
              <a:rPr lang="en-US" dirty="0">
                <a:cs typeface="Calibri"/>
              </a:rPr>
              <a:t>Fixed hardware choices (CPU, RAM, Disk)</a:t>
            </a:r>
          </a:p>
          <a:p>
            <a:pPr lvl="1"/>
            <a:r>
              <a:rPr lang="en-US" dirty="0">
                <a:cs typeface="Calibri"/>
              </a:rPr>
              <a:t>Standard sizes &amp; Larger sizes</a:t>
            </a:r>
          </a:p>
          <a:p>
            <a:r>
              <a:rPr lang="en-US" dirty="0">
                <a:cs typeface="Calibri"/>
              </a:rPr>
              <a:t>A</a:t>
            </a:r>
            <a:r>
              <a:rPr lang="en-US" cap="none" dirty="0">
                <a:cs typeface="Calibri"/>
              </a:rPr>
              <a:t>ccess to public resources only</a:t>
            </a:r>
          </a:p>
          <a:p>
            <a:r>
              <a:rPr lang="en-US" cap="none" dirty="0">
                <a:cs typeface="Calibri"/>
              </a:rPr>
              <a:t>OS images maintained </a:t>
            </a:r>
            <a:r>
              <a:rPr lang="en-US" dirty="0">
                <a:cs typeface="Calibri"/>
              </a:rPr>
              <a:t>by Microsoft, updated weekly</a:t>
            </a:r>
          </a:p>
          <a:p>
            <a:pPr lvl="1"/>
            <a:r>
              <a:rPr lang="en-US" dirty="0">
                <a:cs typeface="Calibri"/>
              </a:rPr>
              <a:t>Includes many tools &amp; programs pre-installed</a:t>
            </a:r>
          </a:p>
          <a:p>
            <a:r>
              <a:rPr lang="en-US" dirty="0">
                <a:cs typeface="Calibri"/>
              </a:rPr>
              <a:t>Ephemeral</a:t>
            </a:r>
          </a:p>
          <a:p>
            <a:r>
              <a:rPr lang="en-US" dirty="0">
                <a:cs typeface="Calibri"/>
              </a:rPr>
              <a:t>Cost</a:t>
            </a:r>
          </a:p>
          <a:p>
            <a:pPr lvl="1"/>
            <a:r>
              <a:rPr lang="en-US" dirty="0">
                <a:cs typeface="Calibri"/>
              </a:rPr>
              <a:t>Public repos: Free</a:t>
            </a:r>
          </a:p>
          <a:p>
            <a:pPr lvl="1"/>
            <a:r>
              <a:rPr lang="en-US" dirty="0">
                <a:cs typeface="Calibri"/>
              </a:rPr>
              <a:t>Private repos: Monthly allotment of free minutes, after that a per-minute cost</a:t>
            </a:r>
          </a:p>
          <a:p>
            <a:pPr lvl="1"/>
            <a:r>
              <a:rPr lang="en-US" dirty="0">
                <a:cs typeface="Calibri"/>
              </a:rPr>
              <a:t>“Larger” sizes always charged at per-minute rate</a:t>
            </a:r>
          </a:p>
          <a:p>
            <a:pPr lvl="1"/>
            <a:endParaRPr lang="en-US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298902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045227-5724-4DBF-9712-031B1BFB2C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22457D9-12AC-4794-A05E-F1B90FCD8D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Minimalist sales pitch</Template>
  <TotalTime>8670</TotalTime>
  <Words>1379</Words>
  <Application>Microsoft Office PowerPoint</Application>
  <PresentationFormat>Widescreen</PresentationFormat>
  <Paragraphs>295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Courier New</vt:lpstr>
      <vt:lpstr>Tenorite</vt:lpstr>
      <vt:lpstr>Custom</vt:lpstr>
      <vt:lpstr>GitHub Actions IL DEVOPS 4/18/24</vt:lpstr>
      <vt:lpstr>Nathan Nellans - NathanNellans.com - linkedin.com/in/nnellans</vt:lpstr>
      <vt:lpstr>           GitHub Actions </vt:lpstr>
      <vt:lpstr>           Enable / Disable </vt:lpstr>
      <vt:lpstr>Terminology</vt:lpstr>
      <vt:lpstr>Workflow Basics</vt:lpstr>
      <vt:lpstr>1. Trigger (aka “ON”)</vt:lpstr>
      <vt:lpstr>2. JOBS</vt:lpstr>
      <vt:lpstr>RunnerS: Github-hosted</vt:lpstr>
      <vt:lpstr>Runners: Self-hosted</vt:lpstr>
      <vt:lpstr>3. Steps</vt:lpstr>
      <vt:lpstr>3. Steps</vt:lpstr>
      <vt:lpstr>GitHub Actions</vt:lpstr>
      <vt:lpstr>GitHub Actions</vt:lpstr>
      <vt:lpstr>3 Types of Github Actions</vt:lpstr>
      <vt:lpstr>Example Actions</vt:lpstr>
      <vt:lpstr>GitHub Secrets</vt:lpstr>
      <vt:lpstr>Reusable WOrkflows</vt:lpstr>
      <vt:lpstr>PUTTING IT ALL TOGETHER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 Actions IL DEVOPS 3/21/24</dc:title>
  <dc:creator>Owner</dc:creator>
  <cp:lastModifiedBy>Nathan Nellans</cp:lastModifiedBy>
  <cp:revision>37</cp:revision>
  <dcterms:created xsi:type="dcterms:W3CDTF">2024-03-17T20:03:21Z</dcterms:created>
  <dcterms:modified xsi:type="dcterms:W3CDTF">2024-04-18T20:41:01Z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